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48" r:id="rId2"/>
    <p:sldMasterId id="2147483668" r:id="rId3"/>
  </p:sldMasterIdLst>
  <p:notesMasterIdLst>
    <p:notesMasterId r:id="rId15"/>
  </p:notesMasterIdLst>
  <p:handoutMasterIdLst>
    <p:handoutMasterId r:id="rId16"/>
  </p:handoutMasterIdLst>
  <p:sldIdLst>
    <p:sldId id="260" r:id="rId4"/>
    <p:sldId id="271" r:id="rId5"/>
    <p:sldId id="275" r:id="rId6"/>
    <p:sldId id="259" r:id="rId7"/>
    <p:sldId id="276" r:id="rId8"/>
    <p:sldId id="262" r:id="rId9"/>
    <p:sldId id="266" r:id="rId10"/>
    <p:sldId id="270" r:id="rId11"/>
    <p:sldId id="268" r:id="rId12"/>
    <p:sldId id="269" r:id="rId13"/>
    <p:sldId id="264" r:id="rId14"/>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7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1" autoAdjust="0"/>
    <p:restoredTop sz="76233" autoAdjust="0"/>
  </p:normalViewPr>
  <p:slideViewPr>
    <p:cSldViewPr>
      <p:cViewPr varScale="1">
        <p:scale>
          <a:sx n="36" d="100"/>
          <a:sy n="36" d="100"/>
        </p:scale>
        <p:origin x="1502"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2571"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6229C1-DC96-4393-95B7-5B15AADA9AEE}" type="datetimeFigureOut">
              <a:rPr lang="en-US" smtClean="0"/>
              <a:t>9/19/2017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24076D-A9BF-4541-8F02-E5A902C7E60C}" type="slidenum">
              <a:rPr lang="en-US" smtClean="0"/>
              <a:t>‹#›</a:t>
            </a:fld>
            <a:endParaRPr lang="en-US"/>
          </a:p>
        </p:txBody>
      </p:sp>
    </p:spTree>
    <p:extLst>
      <p:ext uri="{BB962C8B-B14F-4D97-AF65-F5344CB8AC3E}">
        <p14:creationId xmlns:p14="http://schemas.microsoft.com/office/powerpoint/2010/main" val="1830254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0E0D7A-6937-4B90-AE6E-E6777A370604}" type="datetimeFigureOut">
              <a:rPr lang="en-US" smtClean="0"/>
              <a:t>9/19/2017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1DCEE-D3FC-4BDD-88F7-2F45B4CE87BB}" type="slidenum">
              <a:rPr lang="en-US" smtClean="0"/>
              <a:t>‹#›</a:t>
            </a:fld>
            <a:endParaRPr lang="en-US"/>
          </a:p>
        </p:txBody>
      </p:sp>
    </p:spTree>
    <p:extLst>
      <p:ext uri="{BB962C8B-B14F-4D97-AF65-F5344CB8AC3E}">
        <p14:creationId xmlns:p14="http://schemas.microsoft.com/office/powerpoint/2010/main" val="3046994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strategy</a:t>
            </a:r>
            <a:r>
              <a:rPr lang="en-US" baseline="0" dirty="0" smtClean="0"/>
              <a:t> is to address the insurance fairness issue in multiple ways – some new, some old – with stronger partnerships – while maintaining the unique patient voice</a:t>
            </a:r>
            <a:endParaRPr lang="en-US" dirty="0"/>
          </a:p>
        </p:txBody>
      </p:sp>
      <p:sp>
        <p:nvSpPr>
          <p:cNvPr id="4" name="Slide Number Placeholder 3"/>
          <p:cNvSpPr>
            <a:spLocks noGrp="1"/>
          </p:cNvSpPr>
          <p:nvPr>
            <p:ph type="sldNum" sz="quarter" idx="10"/>
          </p:nvPr>
        </p:nvSpPr>
        <p:spPr/>
        <p:txBody>
          <a:bodyPr/>
          <a:lstStyle/>
          <a:p>
            <a:fld id="{52E1DCEE-D3FC-4BDD-88F7-2F45B4CE87BB}" type="slidenum">
              <a:rPr lang="en-US" smtClean="0"/>
              <a:t>2</a:t>
            </a:fld>
            <a:endParaRPr lang="en-US"/>
          </a:p>
        </p:txBody>
      </p:sp>
    </p:spTree>
    <p:extLst>
      <p:ext uri="{BB962C8B-B14F-4D97-AF65-F5344CB8AC3E}">
        <p14:creationId xmlns:p14="http://schemas.microsoft.com/office/powerpoint/2010/main" val="316299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strategy</a:t>
            </a:r>
            <a:r>
              <a:rPr lang="en-US" baseline="0" dirty="0" smtClean="0"/>
              <a:t> is to address the insurance fairness issue in multiple ways – some new, some old – with stronger partnerships – while maintaining the unique patient </a:t>
            </a:r>
            <a:r>
              <a:rPr lang="en-US" baseline="0" dirty="0" smtClean="0"/>
              <a:t>voice. </a:t>
            </a:r>
          </a:p>
          <a:p>
            <a:endParaRPr lang="en-US" baseline="0" dirty="0" smtClean="0"/>
          </a:p>
          <a:p>
            <a:r>
              <a:rPr lang="en-US" baseline="0" dirty="0" smtClean="0"/>
              <a:t>We can measure and identify areas that recur, that happen multiple times – so even if a claim is older or a denial may not be reversed, it is important to be heard, and can make a difference through insurance or legislative policy change. </a:t>
            </a:r>
          </a:p>
          <a:p>
            <a:endParaRPr lang="en-US" baseline="0" dirty="0" smtClean="0"/>
          </a:p>
          <a:p>
            <a:r>
              <a:rPr lang="en-US" baseline="0" dirty="0" smtClean="0"/>
              <a:t>Your stories and information provide the foundation for conversations that demonstrate the negative impact that not getting the appropriate care can lead to. </a:t>
            </a:r>
            <a:endParaRPr lang="en-US" dirty="0"/>
          </a:p>
        </p:txBody>
      </p:sp>
      <p:sp>
        <p:nvSpPr>
          <p:cNvPr id="4" name="Slide Number Placeholder 3"/>
          <p:cNvSpPr>
            <a:spLocks noGrp="1"/>
          </p:cNvSpPr>
          <p:nvPr>
            <p:ph type="sldNum" sz="quarter" idx="10"/>
          </p:nvPr>
        </p:nvSpPr>
        <p:spPr/>
        <p:txBody>
          <a:bodyPr/>
          <a:lstStyle/>
          <a:p>
            <a:fld id="{52E1DCEE-D3FC-4BDD-88F7-2F45B4CE87BB}" type="slidenum">
              <a:rPr lang="en-US" smtClean="0"/>
              <a:t>3</a:t>
            </a:fld>
            <a:endParaRPr lang="en-US"/>
          </a:p>
        </p:txBody>
      </p:sp>
    </p:spTree>
    <p:extLst>
      <p:ext uri="{BB962C8B-B14F-4D97-AF65-F5344CB8AC3E}">
        <p14:creationId xmlns:p14="http://schemas.microsoft.com/office/powerpoint/2010/main" val="2628421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click on write your insurer,</a:t>
            </a:r>
            <a:r>
              <a:rPr lang="en-US" baseline="0" dirty="0" smtClean="0"/>
              <a:t> you</a:t>
            </a:r>
          </a:p>
          <a:p>
            <a:pPr marL="228600" indent="-228600">
              <a:buAutoNum type="arabicParenR"/>
            </a:pPr>
            <a:r>
              <a:rPr lang="en-US" baseline="0" dirty="0" smtClean="0"/>
              <a:t>Select your insurance company</a:t>
            </a:r>
          </a:p>
          <a:p>
            <a:pPr marL="228600" indent="-228600">
              <a:buAutoNum type="arabicParenR"/>
            </a:pPr>
            <a:r>
              <a:rPr lang="en-US" baseline="0" dirty="0" smtClean="0"/>
              <a:t>Add your contact information to help identify the right President and Medical Director for your insurer (this can vary by state and zip code)</a:t>
            </a:r>
          </a:p>
          <a:p>
            <a:pPr marL="228600" indent="-228600">
              <a:buAutoNum type="arabicParenR"/>
            </a:pPr>
            <a:r>
              <a:rPr lang="en-US" baseline="0" dirty="0" smtClean="0"/>
              <a:t>This information lets us pre-fill who the letters should go to. </a:t>
            </a:r>
          </a:p>
          <a:p>
            <a:pPr marL="228600" indent="-228600">
              <a:buAutoNum type="arabicParenR"/>
            </a:pPr>
            <a:r>
              <a:rPr lang="en-US" baseline="0" dirty="0" smtClean="0"/>
              <a:t>Add your story to the insurance letter and consider sending the second letter to legislators for extra impact. </a:t>
            </a:r>
          </a:p>
          <a:p>
            <a:pPr marL="228600" indent="-228600">
              <a:buAutoNum type="arabicParenR"/>
            </a:pPr>
            <a:endParaRPr lang="en-US" baseline="0" dirty="0" smtClean="0"/>
          </a:p>
          <a:p>
            <a:pPr marL="0" indent="0">
              <a:buNone/>
            </a:pPr>
            <a:r>
              <a:rPr lang="en-US" baseline="0" dirty="0" smtClean="0"/>
              <a:t>As you add your own personal details, share your story. Talk about what you may miss if you don’t get the care you need, or about what you will be able to accomplish with that care. Consider talking about the time it takes to fight for care, the impact on family, friends, career, and quality of life.  Talk to your prosthetist for ideas, too. There may be certain phrases or activities that are important to highlight. </a:t>
            </a:r>
            <a:endParaRPr lang="en-US" dirty="0"/>
          </a:p>
        </p:txBody>
      </p:sp>
      <p:sp>
        <p:nvSpPr>
          <p:cNvPr id="4" name="Slide Number Placeholder 3"/>
          <p:cNvSpPr>
            <a:spLocks noGrp="1"/>
          </p:cNvSpPr>
          <p:nvPr>
            <p:ph type="sldNum" sz="quarter" idx="10"/>
          </p:nvPr>
        </p:nvSpPr>
        <p:spPr/>
        <p:txBody>
          <a:bodyPr/>
          <a:lstStyle/>
          <a:p>
            <a:fld id="{52E1DCEE-D3FC-4BDD-88F7-2F45B4CE87BB}" type="slidenum">
              <a:rPr lang="en-US" smtClean="0"/>
              <a:t>4</a:t>
            </a:fld>
            <a:endParaRPr lang="en-US"/>
          </a:p>
        </p:txBody>
      </p:sp>
    </p:spTree>
    <p:extLst>
      <p:ext uri="{BB962C8B-B14F-4D97-AF65-F5344CB8AC3E}">
        <p14:creationId xmlns:p14="http://schemas.microsoft.com/office/powerpoint/2010/main" val="1961229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keeping these areas updated based on current legislative topics – whether that is changing federal healthcare laws like the ACA or changes to the budget that could reduce funding for relevant research – our legislators listen when they hear from you!</a:t>
            </a:r>
          </a:p>
          <a:p>
            <a:endParaRPr lang="en-US" baseline="0" dirty="0" smtClean="0"/>
          </a:p>
          <a:p>
            <a:r>
              <a:rPr lang="en-US" baseline="0" dirty="0" smtClean="0"/>
              <a:t>And… Take a moment to have your patients share their stories – it can be about insurance coverage, or it can simply be their own experience. Hearing from real-life people, not just a 3 minute story on the news, helps the nation understand and support the needs of the limb loss community. </a:t>
            </a:r>
            <a:endParaRPr lang="en-US" dirty="0"/>
          </a:p>
        </p:txBody>
      </p:sp>
      <p:sp>
        <p:nvSpPr>
          <p:cNvPr id="4" name="Slide Number Placeholder 3"/>
          <p:cNvSpPr>
            <a:spLocks noGrp="1"/>
          </p:cNvSpPr>
          <p:nvPr>
            <p:ph type="sldNum" sz="quarter" idx="10"/>
          </p:nvPr>
        </p:nvSpPr>
        <p:spPr/>
        <p:txBody>
          <a:bodyPr/>
          <a:lstStyle/>
          <a:p>
            <a:fld id="{52E1DCEE-D3FC-4BDD-88F7-2F45B4CE87BB}" type="slidenum">
              <a:rPr lang="en-US" smtClean="0"/>
              <a:t>5</a:t>
            </a:fld>
            <a:endParaRPr lang="en-US"/>
          </a:p>
        </p:txBody>
      </p:sp>
    </p:spTree>
    <p:extLst>
      <p:ext uri="{BB962C8B-B14F-4D97-AF65-F5344CB8AC3E}">
        <p14:creationId xmlns:p14="http://schemas.microsoft.com/office/powerpoint/2010/main" val="3546212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Connects to the Amputee Coalition</a:t>
            </a:r>
          </a:p>
          <a:p>
            <a:r>
              <a:rPr lang="en-US" dirty="0" smtClean="0"/>
              <a:t>Makes</a:t>
            </a:r>
            <a:r>
              <a:rPr lang="en-US" baseline="0" dirty="0" smtClean="0"/>
              <a:t> your voice heard!</a:t>
            </a:r>
          </a:p>
          <a:p>
            <a:endParaRPr lang="en-US" baseline="0" dirty="0" smtClean="0"/>
          </a:p>
          <a:p>
            <a:r>
              <a:rPr lang="en-US" baseline="0" dirty="0" smtClean="0"/>
              <a:t>Our identity – this links the campaign to us – font, color, language – while representing the purpose of amplify -- </a:t>
            </a:r>
          </a:p>
          <a:p>
            <a:r>
              <a:rPr lang="en-US" baseline="0" dirty="0" smtClean="0"/>
              <a:t>Exemplifies the ripples of telling a story</a:t>
            </a:r>
          </a:p>
          <a:p>
            <a:endParaRPr lang="en-US" baseline="0" dirty="0" smtClean="0"/>
          </a:p>
          <a:p>
            <a:r>
              <a:rPr lang="en-US" baseline="0" dirty="0" smtClean="0"/>
              <a:t>Some of you may have heard “Amplify your voice” – as we researched, it is already taken – including the website name – with a very different organization</a:t>
            </a:r>
            <a:endParaRPr lang="en-US" dirty="0"/>
          </a:p>
        </p:txBody>
      </p:sp>
      <p:sp>
        <p:nvSpPr>
          <p:cNvPr id="4" name="Slide Number Placeholder 3"/>
          <p:cNvSpPr>
            <a:spLocks noGrp="1"/>
          </p:cNvSpPr>
          <p:nvPr>
            <p:ph type="sldNum" sz="quarter" idx="10"/>
          </p:nvPr>
        </p:nvSpPr>
        <p:spPr/>
        <p:txBody>
          <a:bodyPr/>
          <a:lstStyle/>
          <a:p>
            <a:fld id="{52E1DCEE-D3FC-4BDD-88F7-2F45B4CE87BB}" type="slidenum">
              <a:rPr lang="en-US" smtClean="0"/>
              <a:t>7</a:t>
            </a:fld>
            <a:endParaRPr lang="en-US"/>
          </a:p>
        </p:txBody>
      </p:sp>
    </p:spTree>
    <p:extLst>
      <p:ext uri="{BB962C8B-B14F-4D97-AF65-F5344CB8AC3E}">
        <p14:creationId xmlns:p14="http://schemas.microsoft.com/office/powerpoint/2010/main" val="3267827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is the look and feel of the campaign.  We’re starting with people, with their voice and their story. We’re targeting large MSAs (and California) for the PR side, the home states of our targeted legislators. We will want to have several people that really exemplify the insurance struggle as a core, and then we want open floodgates for more stories! With that in mind, I will be sending you a form and a link to help us gather those, too… </a:t>
            </a:r>
            <a:endParaRPr lang="en-US" dirty="0"/>
          </a:p>
        </p:txBody>
      </p:sp>
      <p:sp>
        <p:nvSpPr>
          <p:cNvPr id="4" name="Slide Number Placeholder 3"/>
          <p:cNvSpPr>
            <a:spLocks noGrp="1"/>
          </p:cNvSpPr>
          <p:nvPr>
            <p:ph type="sldNum" sz="quarter" idx="10"/>
          </p:nvPr>
        </p:nvSpPr>
        <p:spPr/>
        <p:txBody>
          <a:bodyPr/>
          <a:lstStyle/>
          <a:p>
            <a:fld id="{52E1DCEE-D3FC-4BDD-88F7-2F45B4CE87BB}" type="slidenum">
              <a:rPr lang="en-US" smtClean="0"/>
              <a:t>8</a:t>
            </a:fld>
            <a:endParaRPr lang="en-US"/>
          </a:p>
        </p:txBody>
      </p:sp>
    </p:spTree>
    <p:extLst>
      <p:ext uri="{BB962C8B-B14F-4D97-AF65-F5344CB8AC3E}">
        <p14:creationId xmlns:p14="http://schemas.microsoft.com/office/powerpoint/2010/main" val="1444753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0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5850E5E-5F64-4F83-B8C7-55154E33085D}"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7E6E6-7EED-4C88-85F0-5CDF3DDA92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50E5E-5F64-4F83-B8C7-55154E33085D}"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7E6E6-7EED-4C88-85F0-5CDF3DDA92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850E5E-5F64-4F83-B8C7-55154E33085D}" type="datetimeFigureOut">
              <a:rPr lang="en-US" smtClean="0"/>
              <a:pPr/>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7E6E6-7EED-4C88-85F0-5CDF3DDA92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5850E5E-5F64-4F83-B8C7-55154E33085D}" type="datetimeFigureOut">
              <a:rPr lang="en-US" smtClean="0"/>
              <a:pPr/>
              <a:t>9/19/2017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07E6E6-7EED-4C88-85F0-5CDF3DDA92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50E5E-5F64-4F83-B8C7-55154E33085D}" type="datetimeFigureOut">
              <a:rPr lang="en-US" smtClean="0"/>
              <a:pPr/>
              <a:t>9/19/2017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07E6E6-7EED-4C88-85F0-5CDF3DDA92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a:latin typeface="Trebuchet MS"/>
                <a:cs typeface="Trebuchet MS"/>
              </a:defRPr>
            </a:lvl1pPr>
          </a:lstStyle>
          <a:p>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3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fld id="{65850E5E-5F64-4F83-B8C7-55154E33085D}"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7E6E6-7EED-4C88-85F0-5CDF3DDA92B2}" type="slidenum">
              <a:rPr lang="en-US" smtClean="0"/>
              <a:pPr/>
              <a:t>‹#›</a:t>
            </a:fld>
            <a:endParaRPr lang="en-US"/>
          </a:p>
        </p:txBody>
      </p:sp>
      <p:pic>
        <p:nvPicPr>
          <p:cNvPr id="7" name="Picture 6" descr="Amputee Coalition_CMYK_a donor-supported nonprofit-V1-R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762000"/>
            <a:ext cx="4694348" cy="1633818"/>
          </a:xfrm>
          <a:prstGeom prst="rect">
            <a:avLst/>
          </a:prstGeom>
        </p:spPr>
      </p:pic>
    </p:spTree>
    <p:extLst>
      <p:ext uri="{BB962C8B-B14F-4D97-AF65-F5344CB8AC3E}">
        <p14:creationId xmlns:p14="http://schemas.microsoft.com/office/powerpoint/2010/main" val="275925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50E5E-5F64-4F83-B8C7-55154E33085D}" type="datetimeFigureOut">
              <a:rPr lang="en-US" smtClean="0"/>
              <a:pPr/>
              <a:t>9/19/2017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07E6E6-7EED-4C88-85F0-5CDF3DDA92B2}" type="slidenum">
              <a:rPr lang="en-US" smtClean="0"/>
              <a:pPr/>
              <a:t>‹#›</a:t>
            </a:fld>
            <a:endParaRPr lang="en-US"/>
          </a:p>
        </p:txBody>
      </p:sp>
    </p:spTree>
    <p:extLst>
      <p:ext uri="{BB962C8B-B14F-4D97-AF65-F5344CB8AC3E}">
        <p14:creationId xmlns:p14="http://schemas.microsoft.com/office/powerpoint/2010/main" val="3582319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mputee Coalition_CMYK_a donor-supported nonprofit-V1-R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990600"/>
            <a:ext cx="4419600" cy="1538194"/>
          </a:xfrm>
          <a:prstGeom prst="rect">
            <a:avLst/>
          </a:prstGeom>
        </p:spPr>
      </p:pic>
      <p:sp>
        <p:nvSpPr>
          <p:cNvPr id="6" name="Title Placeholder 5"/>
          <p:cNvSpPr>
            <a:spLocks noGrp="1"/>
          </p:cNvSpPr>
          <p:nvPr>
            <p:ph type="title"/>
          </p:nvPr>
        </p:nvSpPr>
        <p:spPr>
          <a:xfrm>
            <a:off x="304800" y="2895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945794534"/>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0800" y="274638"/>
            <a:ext cx="6096000" cy="792162"/>
          </a:xfrm>
          <a:prstGeom prst="rect">
            <a:avLst/>
          </a:prstGeom>
        </p:spPr>
        <p:txBody>
          <a:bodyPr vert="horz" lIns="91440" tIns="45720" rIns="91440" bIns="45720" rtlCol="0" anchor="ctr">
            <a:normAutofit/>
          </a:bodyPr>
          <a:lstStyle/>
          <a:p>
            <a:r>
              <a:rPr lang="en-US" dirty="0" smtClean="0"/>
              <a:t>Click to edit Master title </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a:defRPr>
            </a:lvl1pPr>
          </a:lstStyle>
          <a:p>
            <a:fld id="{65850E5E-5F64-4F83-B8C7-55154E33085D}" type="datetimeFigureOut">
              <a:rPr lang="en-US" smtClean="0"/>
              <a:pPr/>
              <a:t>9/19/2017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a:defRPr>
            </a:lvl1pPr>
          </a:lstStyle>
          <a:p>
            <a:fld id="{A207E6E6-7EED-4C88-85F0-5CDF3DDA92B2}" type="slidenum">
              <a:rPr lang="en-US" smtClean="0"/>
              <a:pPr/>
              <a:t>‹#›</a:t>
            </a:fld>
            <a:endParaRPr lang="en-US" dirty="0"/>
          </a:p>
        </p:txBody>
      </p:sp>
      <p:pic>
        <p:nvPicPr>
          <p:cNvPr id="8" name="Picture 7" descr="Amputee Coalition_CMYK_a donor-supported nonprofit-V1-R1.ep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271182"/>
            <a:ext cx="2286000" cy="7956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ctr" defTabSz="914400" rtl="0" eaLnBrk="1" latinLnBrk="0" hangingPunct="1">
        <a:spcBef>
          <a:spcPct val="0"/>
        </a:spcBef>
        <a:buNone/>
        <a:defRPr sz="4400" kern="1200">
          <a:solidFill>
            <a:schemeClr val="tx1"/>
          </a:solidFill>
          <a:latin typeface="Calibri"/>
          <a:ea typeface="+mj-ea"/>
          <a:cs typeface="Calibri"/>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a:ea typeface="+mn-ea"/>
          <a:cs typeface="Calibri"/>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a:ea typeface="+mn-ea"/>
          <a:cs typeface="Calibri"/>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a:ea typeface="+mn-ea"/>
          <a:cs typeface="Calibri"/>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0800" y="274638"/>
            <a:ext cx="6096000" cy="792162"/>
          </a:xfrm>
          <a:prstGeom prst="rect">
            <a:avLst/>
          </a:prstGeom>
        </p:spPr>
        <p:txBody>
          <a:bodyPr vert="horz" lIns="91440" tIns="45720" rIns="91440" bIns="45720" rtlCol="0" anchor="ctr">
            <a:normAutofit/>
          </a:bodyPr>
          <a:lstStyle/>
          <a:p>
            <a:r>
              <a:rPr lang="en-US" dirty="0" smtClean="0"/>
              <a:t>Click to edit Master title </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a:defRPr>
            </a:lvl1pPr>
          </a:lstStyle>
          <a:p>
            <a:fld id="{65850E5E-5F64-4F83-B8C7-55154E33085D}" type="datetimeFigureOut">
              <a:rPr lang="en-US" smtClean="0"/>
              <a:pPr/>
              <a:t>9/19/2017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a:defRPr>
            </a:lvl1pPr>
          </a:lstStyle>
          <a:p>
            <a:fld id="{A207E6E6-7EED-4C88-85F0-5CDF3DDA92B2}" type="slidenum">
              <a:rPr lang="en-US" smtClean="0"/>
              <a:pPr/>
              <a:t>‹#›</a:t>
            </a:fld>
            <a:endParaRPr lang="en-US" dirty="0"/>
          </a:p>
        </p:txBody>
      </p:sp>
    </p:spTree>
    <p:extLst>
      <p:ext uri="{BB962C8B-B14F-4D97-AF65-F5344CB8AC3E}">
        <p14:creationId xmlns:p14="http://schemas.microsoft.com/office/powerpoint/2010/main" val="511866396"/>
      </p:ext>
    </p:extLst>
  </p:cSld>
  <p:clrMap bg1="lt1" tx1="dk1" bg2="lt2" tx2="dk2" accent1="accent1" accent2="accent2" accent3="accent3" accent4="accent4" accent5="accent5" accent6="accent6" hlink="hlink" folHlink="folHlink"/>
  <p:sldLayoutIdLst>
    <p:sldLayoutId id="2147483669" r:id="rId1"/>
    <p:sldLayoutId id="2147483673" r:id="rId2"/>
  </p:sldLayoutIdLst>
  <p:txStyles>
    <p:titleStyle>
      <a:lvl1pPr algn="ctr" defTabSz="914400" rtl="0" eaLnBrk="1" latinLnBrk="0" hangingPunct="1">
        <a:spcBef>
          <a:spcPct val="0"/>
        </a:spcBef>
        <a:buNone/>
        <a:defRPr sz="4400" kern="1200">
          <a:solidFill>
            <a:schemeClr val="tx1"/>
          </a:solidFill>
          <a:latin typeface="Calibri"/>
          <a:ea typeface="+mj-ea"/>
          <a:cs typeface="Calibri"/>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a:ea typeface="+mn-ea"/>
          <a:cs typeface="Calibri"/>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a:ea typeface="+mn-ea"/>
          <a:cs typeface="Calibri"/>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a:ea typeface="+mn-ea"/>
          <a:cs typeface="Calibri"/>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Amplify@amputee-coalition.org" TargetMode="External"/><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amplify@amputee-coalition.org" TargetMode="External"/><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a:xfrm>
            <a:off x="685800" y="2663825"/>
            <a:ext cx="7772400" cy="1470025"/>
          </a:xfrm>
        </p:spPr>
        <p:txBody>
          <a:bodyPr rtlCol="0">
            <a:normAutofit/>
          </a:bodyPr>
          <a:lstStyle/>
          <a:p>
            <a:pPr fontAlgn="auto">
              <a:spcAft>
                <a:spcPts val="0"/>
              </a:spcAft>
              <a:defRPr/>
            </a:pPr>
            <a:r>
              <a:rPr lang="en-US" sz="4200" dirty="0">
                <a:latin typeface="+mj-lt"/>
                <a:ea typeface="+mj-ea"/>
              </a:rPr>
              <a:t>AMPLIFY </a:t>
            </a:r>
            <a:r>
              <a:rPr lang="en-US" sz="4200" dirty="0" smtClean="0">
                <a:latin typeface="+mj-lt"/>
                <a:ea typeface="+mj-ea"/>
              </a:rPr>
              <a:t>Yourself</a:t>
            </a:r>
            <a:endParaRPr lang="en-US" sz="4200" dirty="0">
              <a:latin typeface="+mj-lt"/>
              <a:ea typeface="+mj-ea"/>
            </a:endParaRPr>
          </a:p>
        </p:txBody>
      </p:sp>
      <p:sp>
        <p:nvSpPr>
          <p:cNvPr id="5" name="Subtitle 3"/>
          <p:cNvSpPr>
            <a:spLocks noGrp="1"/>
          </p:cNvSpPr>
          <p:nvPr>
            <p:ph type="subTitle" idx="1"/>
          </p:nvPr>
        </p:nvSpPr>
        <p:spPr>
          <a:xfrm>
            <a:off x="1371600" y="3962400"/>
            <a:ext cx="6400800" cy="2209800"/>
          </a:xfrm>
        </p:spPr>
        <p:txBody>
          <a:bodyPr/>
          <a:lstStyle/>
          <a:p>
            <a:pPr fontAlgn="auto">
              <a:spcAft>
                <a:spcPts val="0"/>
              </a:spcAft>
              <a:defRPr/>
            </a:pPr>
            <a:r>
              <a:rPr lang="en-US" dirty="0">
                <a:ea typeface="+mn-ea"/>
              </a:rPr>
              <a:t> Individual insurance advocacy</a:t>
            </a:r>
          </a:p>
          <a:p>
            <a:pPr fontAlgn="auto">
              <a:spcAft>
                <a:spcPts val="0"/>
              </a:spcAft>
              <a:defRPr/>
            </a:pPr>
            <a:r>
              <a:rPr lang="en-US" dirty="0">
                <a:ea typeface="+mn-ea"/>
              </a:rPr>
              <a:t>Awareness driving action</a:t>
            </a:r>
          </a:p>
          <a:p>
            <a:pPr fontAlgn="auto">
              <a:spcAft>
                <a:spcPts val="0"/>
              </a:spcAft>
              <a:defRPr/>
            </a:pPr>
            <a:r>
              <a:rPr lang="en-US" dirty="0">
                <a:ea typeface="+mn-ea"/>
              </a:rPr>
              <a:t>Community policy advocacy </a:t>
            </a:r>
          </a:p>
          <a:p>
            <a:pPr fontAlgn="auto">
              <a:spcAft>
                <a:spcPts val="0"/>
              </a:spcAft>
              <a:defRPr/>
            </a:pPr>
            <a:endParaRPr lang="en-US" dirty="0">
              <a:ea typeface="+mn-ea"/>
            </a:endParaRPr>
          </a:p>
        </p:txBody>
      </p:sp>
    </p:spTree>
    <p:extLst>
      <p:ext uri="{BB962C8B-B14F-4D97-AF65-F5344CB8AC3E}">
        <p14:creationId xmlns:p14="http://schemas.microsoft.com/office/powerpoint/2010/main" val="2804182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mplifyLogo.emf"/>
          <p:cNvPicPr>
            <a:picLocks noChangeAspect="1"/>
          </p:cNvPicPr>
          <p:nvPr/>
        </p:nvPicPr>
        <p:blipFill>
          <a:blip r:embed="rId2" cstate="print"/>
          <a:stretch>
            <a:fillRect/>
          </a:stretch>
        </p:blipFill>
        <p:spPr>
          <a:xfrm>
            <a:off x="7772400" y="228600"/>
            <a:ext cx="916968" cy="64599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226152459"/>
              </p:ext>
            </p:extLst>
          </p:nvPr>
        </p:nvGraphicFramePr>
        <p:xfrm>
          <a:off x="609600" y="1158874"/>
          <a:ext cx="7696201" cy="5470524"/>
        </p:xfrm>
        <a:graphic>
          <a:graphicData uri="http://schemas.openxmlformats.org/drawingml/2006/table">
            <a:tbl>
              <a:tblPr>
                <a:tableStyleId>{5C22544A-7EE6-4342-B048-85BDC9FD1C3A}</a:tableStyleId>
              </a:tblPr>
              <a:tblGrid>
                <a:gridCol w="914400"/>
                <a:gridCol w="1203772"/>
                <a:gridCol w="1234628"/>
                <a:gridCol w="159879"/>
                <a:gridCol w="860162"/>
                <a:gridCol w="961159"/>
                <a:gridCol w="967694"/>
                <a:gridCol w="1394507"/>
              </a:tblGrid>
              <a:tr h="811161">
                <a:tc gridSpan="2">
                  <a:txBody>
                    <a:bodyPr/>
                    <a:lstStyle/>
                    <a:p>
                      <a:pPr algn="l" fontAlgn="ctr"/>
                      <a:r>
                        <a:rPr lang="en-US" sz="2200" u="none" strike="noStrike" dirty="0">
                          <a:effectLst/>
                        </a:rPr>
                        <a:t>April 2017</a:t>
                      </a:r>
                      <a:endParaRPr lang="en-US" sz="2200" b="0" i="0" u="none" strike="noStrike" dirty="0">
                        <a:solidFill>
                          <a:srgbClr val="669933"/>
                        </a:solidFill>
                        <a:effectLst/>
                        <a:latin typeface="Sylfaen" panose="010A0502050306030303" pitchFamily="18" charset="0"/>
                      </a:endParaRPr>
                    </a:p>
                  </a:txBody>
                  <a:tcPr marL="2948" marR="2948" marT="2948" marB="0" anchor="ctr"/>
                </a:tc>
                <a:tc hMerge="1">
                  <a:txBody>
                    <a:bodyPr/>
                    <a:lstStyle/>
                    <a:p>
                      <a:endParaRPr lang="en-US"/>
                    </a:p>
                  </a:txBody>
                  <a:tcPr/>
                </a:tc>
                <a:tc gridSpan="5">
                  <a:txBody>
                    <a:bodyPr/>
                    <a:lstStyle/>
                    <a:p>
                      <a:pPr algn="l" fontAlgn="ctr"/>
                      <a:r>
                        <a:rPr lang="en-US" sz="2200" u="none" strike="noStrike">
                          <a:effectLst/>
                        </a:rPr>
                        <a:t>Limb Loss Awareness Month</a:t>
                      </a:r>
                      <a:endParaRPr lang="en-US" sz="2200" b="0" i="0" u="none" strike="noStrike">
                        <a:solidFill>
                          <a:srgbClr val="669933"/>
                        </a:solidFill>
                        <a:effectLst/>
                        <a:latin typeface="Sylfaen" panose="010A0502050306030303" pitchFamily="18" charset="0"/>
                      </a:endParaRPr>
                    </a:p>
                  </a:txBody>
                  <a:tcPr marL="2948" marR="2948" marT="294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endParaRPr lang="en-US" sz="2200" b="0" i="0" u="none" strike="noStrike">
                        <a:solidFill>
                          <a:srgbClr val="669933"/>
                        </a:solidFill>
                        <a:effectLst/>
                        <a:latin typeface="Sylfaen" panose="010A0502050306030303" pitchFamily="18" charset="0"/>
                      </a:endParaRPr>
                    </a:p>
                  </a:txBody>
                  <a:tcPr marL="2948" marR="2948" marT="2948" marB="0" anchor="ctr"/>
                </a:tc>
              </a:tr>
              <a:tr h="260517">
                <a:tc>
                  <a:txBody>
                    <a:bodyPr/>
                    <a:lstStyle/>
                    <a:p>
                      <a:pPr algn="l" fontAlgn="ctr"/>
                      <a:r>
                        <a:rPr lang="en-US" sz="700" u="none" strike="noStrike">
                          <a:effectLst/>
                        </a:rPr>
                        <a:t>SUNDAY</a:t>
                      </a:r>
                      <a:endParaRPr lang="en-US" sz="700" b="0" i="0" u="none" strike="noStrike">
                        <a:solidFill>
                          <a:srgbClr val="4D7326"/>
                        </a:solidFill>
                        <a:effectLst/>
                        <a:latin typeface="Sylfaen" panose="010A0502050306030303" pitchFamily="18" charset="0"/>
                      </a:endParaRPr>
                    </a:p>
                  </a:txBody>
                  <a:tcPr marL="61895" marR="2948" marT="2948" marB="0" anchor="ctr"/>
                </a:tc>
                <a:tc>
                  <a:txBody>
                    <a:bodyPr/>
                    <a:lstStyle/>
                    <a:p>
                      <a:pPr algn="l" fontAlgn="ctr"/>
                      <a:r>
                        <a:rPr lang="en-US" sz="700" u="none" strike="noStrike">
                          <a:effectLst/>
                        </a:rPr>
                        <a:t>MONDAY</a:t>
                      </a:r>
                      <a:endParaRPr lang="en-US" sz="700" b="0" i="0" u="none" strike="noStrike">
                        <a:solidFill>
                          <a:srgbClr val="4D7326"/>
                        </a:solidFill>
                        <a:effectLst/>
                        <a:latin typeface="Sylfaen" panose="010A0502050306030303" pitchFamily="18" charset="0"/>
                      </a:endParaRPr>
                    </a:p>
                  </a:txBody>
                  <a:tcPr marL="61895" marR="2948" marT="2948" marB="0" anchor="ctr"/>
                </a:tc>
                <a:tc>
                  <a:txBody>
                    <a:bodyPr/>
                    <a:lstStyle/>
                    <a:p>
                      <a:pPr algn="l" fontAlgn="ctr"/>
                      <a:r>
                        <a:rPr lang="en-US" sz="700" u="none" strike="noStrike">
                          <a:effectLst/>
                        </a:rPr>
                        <a:t>TUESDAY</a:t>
                      </a:r>
                      <a:endParaRPr lang="en-US" sz="700" b="0" i="0" u="none" strike="noStrike">
                        <a:solidFill>
                          <a:srgbClr val="4D7326"/>
                        </a:solidFill>
                        <a:effectLst/>
                        <a:latin typeface="Sylfaen" panose="010A0502050306030303" pitchFamily="18" charset="0"/>
                      </a:endParaRPr>
                    </a:p>
                  </a:txBody>
                  <a:tcPr marL="61895" marR="2948" marT="2948" marB="0" anchor="ctr"/>
                </a:tc>
                <a:tc gridSpan="2">
                  <a:txBody>
                    <a:bodyPr/>
                    <a:lstStyle/>
                    <a:p>
                      <a:pPr algn="l" fontAlgn="ctr"/>
                      <a:r>
                        <a:rPr lang="en-US" sz="700" u="none" strike="noStrike">
                          <a:effectLst/>
                        </a:rPr>
                        <a:t>WEDNESDAY</a:t>
                      </a:r>
                      <a:endParaRPr lang="en-US" sz="700" b="0" i="0" u="none" strike="noStrike">
                        <a:solidFill>
                          <a:srgbClr val="4D7326"/>
                        </a:solidFill>
                        <a:effectLst/>
                        <a:latin typeface="Sylfaen" panose="010A0502050306030303" pitchFamily="18" charset="0"/>
                      </a:endParaRPr>
                    </a:p>
                  </a:txBody>
                  <a:tcPr marL="61895" marR="2948" marT="2948" marB="0" anchor="ctr"/>
                </a:tc>
                <a:tc hMerge="1">
                  <a:txBody>
                    <a:bodyPr/>
                    <a:lstStyle/>
                    <a:p>
                      <a:pPr algn="l" fontAlgn="ctr"/>
                      <a:endParaRPr lang="en-US" sz="700" b="0" i="0" u="none" strike="noStrike">
                        <a:solidFill>
                          <a:srgbClr val="4D7326"/>
                        </a:solidFill>
                        <a:effectLst/>
                        <a:latin typeface="Sylfaen" panose="010A0502050306030303" pitchFamily="18" charset="0"/>
                      </a:endParaRPr>
                    </a:p>
                  </a:txBody>
                  <a:tcPr marL="61895" marR="2948" marT="2948" marB="0" anchor="ctr"/>
                </a:tc>
                <a:tc>
                  <a:txBody>
                    <a:bodyPr/>
                    <a:lstStyle/>
                    <a:p>
                      <a:pPr algn="l" fontAlgn="ctr"/>
                      <a:r>
                        <a:rPr lang="en-US" sz="700" u="none" strike="noStrike">
                          <a:effectLst/>
                        </a:rPr>
                        <a:t>THURSDAY</a:t>
                      </a:r>
                      <a:endParaRPr lang="en-US" sz="700" b="0" i="0" u="none" strike="noStrike">
                        <a:solidFill>
                          <a:srgbClr val="4D7326"/>
                        </a:solidFill>
                        <a:effectLst/>
                        <a:latin typeface="Sylfaen" panose="010A0502050306030303" pitchFamily="18" charset="0"/>
                      </a:endParaRPr>
                    </a:p>
                  </a:txBody>
                  <a:tcPr marL="61895" marR="2948" marT="2948" marB="0" anchor="ctr"/>
                </a:tc>
                <a:tc>
                  <a:txBody>
                    <a:bodyPr/>
                    <a:lstStyle/>
                    <a:p>
                      <a:pPr algn="l" fontAlgn="ctr"/>
                      <a:r>
                        <a:rPr lang="en-US" sz="700" u="none" strike="noStrike">
                          <a:effectLst/>
                        </a:rPr>
                        <a:t>FRIDAY</a:t>
                      </a:r>
                      <a:endParaRPr lang="en-US" sz="700" b="0" i="0" u="none" strike="noStrike">
                        <a:solidFill>
                          <a:srgbClr val="4D7326"/>
                        </a:solidFill>
                        <a:effectLst/>
                        <a:latin typeface="Sylfaen" panose="010A0502050306030303" pitchFamily="18" charset="0"/>
                      </a:endParaRPr>
                    </a:p>
                  </a:txBody>
                  <a:tcPr marL="61895" marR="2948" marT="2948" marB="0" anchor="ctr"/>
                </a:tc>
                <a:tc>
                  <a:txBody>
                    <a:bodyPr/>
                    <a:lstStyle/>
                    <a:p>
                      <a:pPr algn="l" fontAlgn="ctr"/>
                      <a:r>
                        <a:rPr lang="en-US" sz="700" u="none" strike="noStrike">
                          <a:effectLst/>
                        </a:rPr>
                        <a:t>SATURDAY</a:t>
                      </a:r>
                      <a:endParaRPr lang="en-US" sz="700" b="0" i="0" u="none" strike="noStrike">
                        <a:solidFill>
                          <a:srgbClr val="4D7326"/>
                        </a:solidFill>
                        <a:effectLst/>
                        <a:latin typeface="Sylfaen" panose="010A0502050306030303" pitchFamily="18" charset="0"/>
                      </a:endParaRPr>
                    </a:p>
                  </a:txBody>
                  <a:tcPr marL="61895" marR="2948" marT="2948" marB="0" anchor="ctr"/>
                </a:tc>
              </a:tr>
              <a:tr h="184587">
                <a:tc>
                  <a:txBody>
                    <a:bodyPr/>
                    <a:lstStyle/>
                    <a:p>
                      <a:pPr algn="l" fontAlgn="b"/>
                      <a:r>
                        <a:rPr lang="en-US" sz="700" u="none" strike="noStrike">
                          <a:effectLst/>
                        </a:rPr>
                        <a:t>26</a:t>
                      </a:r>
                      <a:endParaRPr lang="en-US" sz="700" b="0" i="0" u="none" strike="noStrike">
                        <a:solidFill>
                          <a:srgbClr val="BFBFBF"/>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27</a:t>
                      </a:r>
                      <a:endParaRPr lang="en-US" sz="700" b="0" i="0" u="none" strike="noStrike">
                        <a:solidFill>
                          <a:srgbClr val="BFBFBF"/>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28</a:t>
                      </a:r>
                      <a:endParaRPr lang="en-US" sz="700" b="0" i="0" u="none" strike="noStrike">
                        <a:solidFill>
                          <a:srgbClr val="BFBFBF"/>
                        </a:solidFill>
                        <a:effectLst/>
                        <a:latin typeface="Sylfaen" panose="010A0502050306030303" pitchFamily="18" charset="0"/>
                      </a:endParaRPr>
                    </a:p>
                  </a:txBody>
                  <a:tcPr marL="61895" marR="2948" marT="2948" marB="0" anchor="b"/>
                </a:tc>
                <a:tc gridSpan="2">
                  <a:txBody>
                    <a:bodyPr/>
                    <a:lstStyle/>
                    <a:p>
                      <a:pPr algn="l" fontAlgn="b"/>
                      <a:r>
                        <a:rPr lang="en-US" sz="700" u="none" strike="noStrike">
                          <a:effectLst/>
                        </a:rPr>
                        <a:t>29</a:t>
                      </a:r>
                      <a:endParaRPr lang="en-US" sz="700" b="0" i="0" u="none" strike="noStrike">
                        <a:solidFill>
                          <a:srgbClr val="BFBFBF"/>
                        </a:solidFill>
                        <a:effectLst/>
                        <a:latin typeface="Sylfaen" panose="010A0502050306030303" pitchFamily="18" charset="0"/>
                      </a:endParaRPr>
                    </a:p>
                  </a:txBody>
                  <a:tcPr marL="61895" marR="2948" marT="2948" marB="0" anchor="b"/>
                </a:tc>
                <a:tc hMerge="1">
                  <a:txBody>
                    <a:bodyPr/>
                    <a:lstStyle/>
                    <a:p>
                      <a:pPr algn="l" fontAlgn="b"/>
                      <a:endParaRPr lang="en-US" sz="700" b="0" i="0" u="none" strike="noStrike">
                        <a:solidFill>
                          <a:srgbClr val="BFBFBF"/>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30</a:t>
                      </a:r>
                      <a:endParaRPr lang="en-US" sz="700" b="0" i="0" u="none" strike="noStrike">
                        <a:solidFill>
                          <a:srgbClr val="BFBFBF"/>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31</a:t>
                      </a:r>
                      <a:endParaRPr lang="en-US" sz="700" b="0" i="0" u="none" strike="noStrike">
                        <a:solidFill>
                          <a:srgbClr val="BFBFBF"/>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1</a:t>
                      </a:r>
                      <a:endParaRPr lang="en-US" sz="700" b="0" i="0" u="none" strike="noStrike">
                        <a:solidFill>
                          <a:srgbClr val="595959"/>
                        </a:solidFill>
                        <a:effectLst/>
                        <a:latin typeface="Sylfaen" panose="010A0502050306030303" pitchFamily="18" charset="0"/>
                      </a:endParaRPr>
                    </a:p>
                  </a:txBody>
                  <a:tcPr marL="61895" marR="2948" marT="2948" marB="0" anchor="b"/>
                </a:tc>
              </a:tr>
              <a:tr h="548554">
                <a:tc>
                  <a:txBody>
                    <a:bodyPr/>
                    <a:lstStyle/>
                    <a:p>
                      <a:pPr algn="l" fontAlgn="t"/>
                      <a:endParaRPr lang="en-US" sz="700" b="0" i="0" u="none" strike="noStrike">
                        <a:solidFill>
                          <a:srgbClr val="404040"/>
                        </a:solidFill>
                        <a:effectLst/>
                        <a:latin typeface="Sylfaen" panose="010A0502050306030303" pitchFamily="18" charset="0"/>
                      </a:endParaRPr>
                    </a:p>
                  </a:txBody>
                  <a:tcPr marL="2948" marR="2948" marT="2948" marB="0"/>
                </a:tc>
                <a:tc>
                  <a:txBody>
                    <a:bodyPr/>
                    <a:lstStyle/>
                    <a:p>
                      <a:pPr algn="l" fontAlgn="t"/>
                      <a:endParaRPr lang="en-US" sz="700" b="0" i="0" u="none" strike="noStrike">
                        <a:solidFill>
                          <a:srgbClr val="404040"/>
                        </a:solidFill>
                        <a:effectLst/>
                        <a:latin typeface="Sylfaen" panose="010A0502050306030303" pitchFamily="18" charset="0"/>
                      </a:endParaRPr>
                    </a:p>
                  </a:txBody>
                  <a:tcPr marL="2948" marR="2948" marT="2948" marB="0"/>
                </a:tc>
                <a:tc gridSpan="3">
                  <a:txBody>
                    <a:bodyPr/>
                    <a:lstStyle/>
                    <a:p>
                      <a:pPr algn="l" fontAlgn="t"/>
                      <a:r>
                        <a:rPr lang="en-US" sz="700" u="none" strike="noStrike">
                          <a:effectLst/>
                        </a:rPr>
                        <a:t>Hill Day Email update</a:t>
                      </a:r>
                      <a:endParaRPr lang="en-US" sz="700" b="0" i="0" u="none" strike="noStrike">
                        <a:solidFill>
                          <a:srgbClr val="404040"/>
                        </a:solidFill>
                        <a:effectLst/>
                        <a:latin typeface="Sylfaen" panose="010A0502050306030303" pitchFamily="18" charset="0"/>
                      </a:endParaRPr>
                    </a:p>
                  </a:txBody>
                  <a:tcPr marL="2948" marR="2948" marT="2948" marB="0"/>
                </a:tc>
                <a:tc hMerge="1">
                  <a:txBody>
                    <a:bodyPr/>
                    <a:lstStyle/>
                    <a:p>
                      <a:endParaRPr lang="en-US"/>
                    </a:p>
                  </a:txBody>
                  <a:tcPr/>
                </a:tc>
                <a:tc hMerge="1">
                  <a:txBody>
                    <a:bodyPr/>
                    <a:lstStyle/>
                    <a:p>
                      <a:endParaRPr lang="en-US"/>
                    </a:p>
                  </a:txBody>
                  <a:tcPr/>
                </a:tc>
                <a:tc>
                  <a:txBody>
                    <a:bodyPr/>
                    <a:lstStyle/>
                    <a:p>
                      <a:pPr algn="l" fontAlgn="t"/>
                      <a:endParaRPr lang="en-US" sz="700" b="0" i="0" u="none" strike="noStrike">
                        <a:solidFill>
                          <a:srgbClr val="404040"/>
                        </a:solidFill>
                        <a:effectLst/>
                        <a:latin typeface="Sylfaen" panose="010A0502050306030303" pitchFamily="18" charset="0"/>
                      </a:endParaRPr>
                    </a:p>
                  </a:txBody>
                  <a:tcPr marL="2948" marR="2948" marT="2948" marB="0"/>
                </a:tc>
                <a:tc>
                  <a:txBody>
                    <a:bodyPr/>
                    <a:lstStyle/>
                    <a:p>
                      <a:pPr algn="l" fontAlgn="t"/>
                      <a:endParaRPr lang="en-US" sz="700" b="0" i="0" u="none" strike="noStrike">
                        <a:solidFill>
                          <a:srgbClr val="404040"/>
                        </a:solidFill>
                        <a:effectLst/>
                        <a:latin typeface="Sylfaen" panose="010A0502050306030303" pitchFamily="18" charset="0"/>
                      </a:endParaRPr>
                    </a:p>
                  </a:txBody>
                  <a:tcPr marL="2948" marR="2948" marT="2948" marB="0"/>
                </a:tc>
                <a:tc>
                  <a:txBody>
                    <a:bodyPr/>
                    <a:lstStyle/>
                    <a:p>
                      <a:pPr algn="l" fontAlgn="t"/>
                      <a:endParaRPr lang="en-US" sz="700" b="0" i="0" u="none" strike="noStrike">
                        <a:solidFill>
                          <a:srgbClr val="404040"/>
                        </a:solidFill>
                        <a:effectLst/>
                        <a:latin typeface="Sylfaen" panose="010A0502050306030303" pitchFamily="18" charset="0"/>
                      </a:endParaRPr>
                    </a:p>
                  </a:txBody>
                  <a:tcPr marL="2948" marR="2948" marT="2948" marB="0"/>
                </a:tc>
              </a:tr>
              <a:tr h="184587">
                <a:tc>
                  <a:txBody>
                    <a:bodyPr/>
                    <a:lstStyle/>
                    <a:p>
                      <a:pPr algn="l" fontAlgn="b"/>
                      <a:r>
                        <a:rPr lang="en-US" sz="700" u="none" strike="noStrike">
                          <a:effectLst/>
                        </a:rPr>
                        <a:t>2</a:t>
                      </a:r>
                      <a:endParaRPr lang="en-US" sz="700" b="0" i="0" u="none" strike="noStrike">
                        <a:solidFill>
                          <a:srgbClr val="595959"/>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3</a:t>
                      </a:r>
                      <a:endParaRPr lang="en-US" sz="700" b="0" i="0" u="none" strike="noStrike">
                        <a:solidFill>
                          <a:srgbClr val="595959"/>
                        </a:solidFill>
                        <a:effectLst/>
                        <a:latin typeface="Sylfaen" panose="010A0502050306030303" pitchFamily="18" charset="0"/>
                      </a:endParaRPr>
                    </a:p>
                  </a:txBody>
                  <a:tcPr marL="61895" marR="2948" marT="2948" marB="0" anchor="b"/>
                </a:tc>
                <a:tc gridSpan="2">
                  <a:txBody>
                    <a:bodyPr/>
                    <a:lstStyle/>
                    <a:p>
                      <a:pPr algn="l" fontAlgn="b"/>
                      <a:r>
                        <a:rPr lang="en-US" sz="700" u="none" strike="noStrike">
                          <a:effectLst/>
                        </a:rPr>
                        <a:t>4</a:t>
                      </a:r>
                      <a:endParaRPr lang="en-US" sz="700" b="0" i="0" u="none" strike="noStrike">
                        <a:solidFill>
                          <a:srgbClr val="595959"/>
                        </a:solidFill>
                        <a:effectLst/>
                        <a:latin typeface="Sylfaen" panose="010A0502050306030303" pitchFamily="18" charset="0"/>
                      </a:endParaRPr>
                    </a:p>
                  </a:txBody>
                  <a:tcPr marL="61895" marR="2948" marT="2948" marB="0" anchor="b"/>
                </a:tc>
                <a:tc hMerge="1">
                  <a:txBody>
                    <a:bodyPr/>
                    <a:lstStyle/>
                    <a:p>
                      <a:endParaRPr lang="en-US"/>
                    </a:p>
                  </a:txBody>
                  <a:tcPr/>
                </a:tc>
                <a:tc>
                  <a:txBody>
                    <a:bodyPr/>
                    <a:lstStyle/>
                    <a:p>
                      <a:pPr algn="l" fontAlgn="b"/>
                      <a:r>
                        <a:rPr lang="en-US" sz="700" u="none" strike="noStrike">
                          <a:effectLst/>
                        </a:rPr>
                        <a:t>5</a:t>
                      </a:r>
                      <a:endParaRPr lang="en-US" sz="700" b="0" i="0" u="none" strike="noStrike">
                        <a:solidFill>
                          <a:srgbClr val="595959"/>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6</a:t>
                      </a:r>
                      <a:endParaRPr lang="en-US" sz="700" b="0" i="0" u="none" strike="noStrike">
                        <a:solidFill>
                          <a:srgbClr val="595959"/>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7</a:t>
                      </a:r>
                      <a:endParaRPr lang="en-US" sz="700" b="0" i="0" u="none" strike="noStrike">
                        <a:solidFill>
                          <a:srgbClr val="595959"/>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8</a:t>
                      </a:r>
                      <a:endParaRPr lang="en-US" sz="700" b="0" i="0" u="none" strike="noStrike">
                        <a:solidFill>
                          <a:srgbClr val="595959"/>
                        </a:solidFill>
                        <a:effectLst/>
                        <a:latin typeface="Sylfaen" panose="010A0502050306030303" pitchFamily="18" charset="0"/>
                      </a:endParaRPr>
                    </a:p>
                  </a:txBody>
                  <a:tcPr marL="61895" marR="2948" marT="2948" marB="0" anchor="b"/>
                </a:tc>
              </a:tr>
              <a:tr h="548554">
                <a:tc>
                  <a:txBody>
                    <a:bodyPr/>
                    <a:lstStyle/>
                    <a:p>
                      <a:pPr algn="l" fontAlgn="t"/>
                      <a:r>
                        <a:rPr lang="en-US" sz="700" u="none" strike="noStrike">
                          <a:effectLst/>
                        </a:rPr>
                        <a:t> </a:t>
                      </a:r>
                      <a:endParaRPr lang="en-US" sz="700" b="0" i="0" u="none" strike="noStrike">
                        <a:solidFill>
                          <a:srgbClr val="404040"/>
                        </a:solidFill>
                        <a:effectLst/>
                        <a:latin typeface="Sylfaen" panose="010A0502050306030303" pitchFamily="18" charset="0"/>
                      </a:endParaRPr>
                    </a:p>
                  </a:txBody>
                  <a:tcPr marL="2948" marR="2948" marT="2948" marB="0"/>
                </a:tc>
                <a:tc>
                  <a:txBody>
                    <a:bodyPr/>
                    <a:lstStyle/>
                    <a:p>
                      <a:pPr algn="l" fontAlgn="t"/>
                      <a:r>
                        <a:rPr lang="en-US" sz="700" u="none" strike="noStrike">
                          <a:effectLst/>
                        </a:rPr>
                        <a:t> </a:t>
                      </a:r>
                      <a:endParaRPr lang="en-US" sz="700" b="0" i="0" u="none" strike="noStrike">
                        <a:solidFill>
                          <a:srgbClr val="404040"/>
                        </a:solidFill>
                        <a:effectLst/>
                        <a:latin typeface="Sylfaen" panose="010A0502050306030303" pitchFamily="18" charset="0"/>
                      </a:endParaRPr>
                    </a:p>
                  </a:txBody>
                  <a:tcPr marL="2948" marR="2948" marT="2948" marB="0"/>
                </a:tc>
                <a:tc gridSpan="2">
                  <a:txBody>
                    <a:bodyPr/>
                    <a:lstStyle/>
                    <a:p>
                      <a:pPr algn="l" fontAlgn="t"/>
                      <a:r>
                        <a:rPr lang="en-US" sz="700" u="none" strike="noStrike">
                          <a:effectLst/>
                        </a:rPr>
                        <a:t>Webinar: LLAM Highlights                   Hill Day Email Update</a:t>
                      </a:r>
                      <a:endParaRPr lang="en-US" sz="700" b="0" i="0" u="none" strike="noStrike">
                        <a:solidFill>
                          <a:srgbClr val="404040"/>
                        </a:solidFill>
                        <a:effectLst/>
                        <a:latin typeface="Sylfaen" panose="010A0502050306030303" pitchFamily="18" charset="0"/>
                      </a:endParaRPr>
                    </a:p>
                  </a:txBody>
                  <a:tcPr marL="2948" marR="2948" marT="2948" marB="0"/>
                </a:tc>
                <a:tc hMerge="1">
                  <a:txBody>
                    <a:bodyPr/>
                    <a:lstStyle/>
                    <a:p>
                      <a:endParaRPr lang="en-US"/>
                    </a:p>
                  </a:txBody>
                  <a:tcPr/>
                </a:tc>
                <a:tc>
                  <a:txBody>
                    <a:bodyPr/>
                    <a:lstStyle/>
                    <a:p>
                      <a:pPr algn="l" fontAlgn="t"/>
                      <a:r>
                        <a:rPr lang="en-US" sz="700" u="none" strike="noStrike">
                          <a:effectLst/>
                        </a:rPr>
                        <a:t> </a:t>
                      </a:r>
                      <a:endParaRPr lang="en-US" sz="700" b="0" i="0" u="none" strike="noStrike">
                        <a:solidFill>
                          <a:srgbClr val="404040"/>
                        </a:solidFill>
                        <a:effectLst/>
                        <a:latin typeface="Sylfaen" panose="010A0502050306030303" pitchFamily="18" charset="0"/>
                      </a:endParaRPr>
                    </a:p>
                  </a:txBody>
                  <a:tcPr marL="2948" marR="2948" marT="2948" marB="0"/>
                </a:tc>
                <a:tc>
                  <a:txBody>
                    <a:bodyPr/>
                    <a:lstStyle/>
                    <a:p>
                      <a:pPr algn="l" fontAlgn="t"/>
                      <a:r>
                        <a:rPr lang="en-US" sz="700" u="none" strike="noStrike">
                          <a:effectLst/>
                        </a:rPr>
                        <a:t> </a:t>
                      </a:r>
                      <a:endParaRPr lang="en-US" sz="700" b="0" i="0" u="none" strike="noStrike">
                        <a:solidFill>
                          <a:srgbClr val="404040"/>
                        </a:solidFill>
                        <a:effectLst/>
                        <a:latin typeface="Sylfaen" panose="010A0502050306030303" pitchFamily="18" charset="0"/>
                      </a:endParaRPr>
                    </a:p>
                  </a:txBody>
                  <a:tcPr marL="2948" marR="2948" marT="2948" marB="0"/>
                </a:tc>
                <a:tc>
                  <a:txBody>
                    <a:bodyPr/>
                    <a:lstStyle/>
                    <a:p>
                      <a:pPr algn="l" fontAlgn="t"/>
                      <a:r>
                        <a:rPr lang="en-US" sz="700" u="none" strike="noStrike">
                          <a:effectLst/>
                        </a:rPr>
                        <a:t> </a:t>
                      </a:r>
                      <a:endParaRPr lang="en-US" sz="700" b="0" i="0" u="none" strike="noStrike">
                        <a:solidFill>
                          <a:srgbClr val="404040"/>
                        </a:solidFill>
                        <a:effectLst/>
                        <a:latin typeface="Sylfaen" panose="010A0502050306030303" pitchFamily="18" charset="0"/>
                      </a:endParaRPr>
                    </a:p>
                  </a:txBody>
                  <a:tcPr marL="2948" marR="2948" marT="2948" marB="0"/>
                </a:tc>
                <a:tc>
                  <a:txBody>
                    <a:bodyPr/>
                    <a:lstStyle/>
                    <a:p>
                      <a:pPr algn="l" fontAlgn="t"/>
                      <a:r>
                        <a:rPr lang="en-US" sz="700" u="none" strike="noStrike">
                          <a:effectLst/>
                        </a:rPr>
                        <a:t> </a:t>
                      </a:r>
                      <a:endParaRPr lang="en-US" sz="700" b="0" i="0" u="none" strike="noStrike">
                        <a:solidFill>
                          <a:srgbClr val="404040"/>
                        </a:solidFill>
                        <a:effectLst/>
                        <a:latin typeface="Sylfaen" panose="010A0502050306030303" pitchFamily="18" charset="0"/>
                      </a:endParaRPr>
                    </a:p>
                  </a:txBody>
                  <a:tcPr marL="2948" marR="2948" marT="2948" marB="0"/>
                </a:tc>
              </a:tr>
              <a:tr h="184587">
                <a:tc>
                  <a:txBody>
                    <a:bodyPr/>
                    <a:lstStyle/>
                    <a:p>
                      <a:pPr algn="l" fontAlgn="b"/>
                      <a:r>
                        <a:rPr lang="en-US" sz="700" u="none" strike="noStrike">
                          <a:effectLst/>
                        </a:rPr>
                        <a:t>9</a:t>
                      </a:r>
                      <a:endParaRPr lang="en-US" sz="700" b="0" i="0" u="none" strike="noStrike">
                        <a:solidFill>
                          <a:srgbClr val="595959"/>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10</a:t>
                      </a:r>
                      <a:endParaRPr lang="en-US" sz="700" b="0" i="0" u="none" strike="noStrike">
                        <a:solidFill>
                          <a:srgbClr val="595959"/>
                        </a:solidFill>
                        <a:effectLst/>
                        <a:latin typeface="Sylfaen" panose="010A0502050306030303" pitchFamily="18" charset="0"/>
                      </a:endParaRPr>
                    </a:p>
                  </a:txBody>
                  <a:tcPr marL="61895" marR="2948" marT="2948" marB="0" anchor="b"/>
                </a:tc>
                <a:tc gridSpan="2">
                  <a:txBody>
                    <a:bodyPr/>
                    <a:lstStyle/>
                    <a:p>
                      <a:pPr algn="l" fontAlgn="b"/>
                      <a:r>
                        <a:rPr lang="en-US" sz="700" u="none" strike="noStrike">
                          <a:effectLst/>
                        </a:rPr>
                        <a:t>11</a:t>
                      </a:r>
                      <a:endParaRPr lang="en-US" sz="700" b="0" i="0" u="none" strike="noStrike">
                        <a:solidFill>
                          <a:srgbClr val="595959"/>
                        </a:solidFill>
                        <a:effectLst/>
                        <a:latin typeface="Sylfaen" panose="010A0502050306030303" pitchFamily="18" charset="0"/>
                      </a:endParaRPr>
                    </a:p>
                  </a:txBody>
                  <a:tcPr marL="61895" marR="2948" marT="2948" marB="0" anchor="b"/>
                </a:tc>
                <a:tc hMerge="1">
                  <a:txBody>
                    <a:bodyPr/>
                    <a:lstStyle/>
                    <a:p>
                      <a:endParaRPr lang="en-US"/>
                    </a:p>
                  </a:txBody>
                  <a:tcPr/>
                </a:tc>
                <a:tc>
                  <a:txBody>
                    <a:bodyPr/>
                    <a:lstStyle/>
                    <a:p>
                      <a:pPr algn="l" fontAlgn="b"/>
                      <a:r>
                        <a:rPr lang="en-US" sz="700" u="none" strike="noStrike">
                          <a:effectLst/>
                        </a:rPr>
                        <a:t>12</a:t>
                      </a:r>
                      <a:endParaRPr lang="en-US" sz="700" b="0" i="0" u="none" strike="noStrike">
                        <a:solidFill>
                          <a:srgbClr val="595959"/>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13</a:t>
                      </a:r>
                      <a:endParaRPr lang="en-US" sz="700" b="0" i="0" u="none" strike="noStrike">
                        <a:solidFill>
                          <a:srgbClr val="595959"/>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14</a:t>
                      </a:r>
                      <a:endParaRPr lang="en-US" sz="700" b="0" i="0" u="none" strike="noStrike">
                        <a:solidFill>
                          <a:srgbClr val="595959"/>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15</a:t>
                      </a:r>
                      <a:endParaRPr lang="en-US" sz="700" b="0" i="0" u="none" strike="noStrike">
                        <a:solidFill>
                          <a:srgbClr val="595959"/>
                        </a:solidFill>
                        <a:effectLst/>
                        <a:latin typeface="Sylfaen" panose="010A0502050306030303" pitchFamily="18" charset="0"/>
                      </a:endParaRPr>
                    </a:p>
                  </a:txBody>
                  <a:tcPr marL="61895" marR="2948" marT="2948" marB="0" anchor="b"/>
                </a:tc>
              </a:tr>
              <a:tr h="548554">
                <a:tc>
                  <a:txBody>
                    <a:bodyPr/>
                    <a:lstStyle/>
                    <a:p>
                      <a:pPr algn="l" fontAlgn="t"/>
                      <a:endParaRPr lang="en-US" sz="700" b="0" i="0" u="none" strike="noStrike">
                        <a:solidFill>
                          <a:srgbClr val="404040"/>
                        </a:solidFill>
                        <a:effectLst/>
                        <a:latin typeface="Sylfaen" panose="010A0502050306030303" pitchFamily="18" charset="0"/>
                      </a:endParaRPr>
                    </a:p>
                  </a:txBody>
                  <a:tcPr marL="2948" marR="2948" marT="2948" marB="0"/>
                </a:tc>
                <a:tc>
                  <a:txBody>
                    <a:bodyPr/>
                    <a:lstStyle/>
                    <a:p>
                      <a:pPr algn="l" fontAlgn="t"/>
                      <a:endParaRPr lang="en-US" sz="700" b="0" i="0" u="none" strike="noStrike">
                        <a:solidFill>
                          <a:srgbClr val="404040"/>
                        </a:solidFill>
                        <a:effectLst/>
                        <a:latin typeface="Sylfaen" panose="010A0502050306030303" pitchFamily="18" charset="0"/>
                      </a:endParaRPr>
                    </a:p>
                  </a:txBody>
                  <a:tcPr marL="2948" marR="2948" marT="2948" marB="0"/>
                </a:tc>
                <a:tc gridSpan="2">
                  <a:txBody>
                    <a:bodyPr/>
                    <a:lstStyle/>
                    <a:p>
                      <a:pPr algn="l" fontAlgn="t"/>
                      <a:r>
                        <a:rPr lang="en-US" sz="700" u="none" strike="noStrike">
                          <a:effectLst/>
                        </a:rPr>
                        <a:t>Hill Day Email update</a:t>
                      </a:r>
                      <a:endParaRPr lang="en-US" sz="700" b="0" i="0" u="none" strike="noStrike">
                        <a:solidFill>
                          <a:srgbClr val="404040"/>
                        </a:solidFill>
                        <a:effectLst/>
                        <a:latin typeface="Sylfaen" panose="010A0502050306030303" pitchFamily="18" charset="0"/>
                      </a:endParaRPr>
                    </a:p>
                  </a:txBody>
                  <a:tcPr marL="2948" marR="2948" marT="2948" marB="0"/>
                </a:tc>
                <a:tc hMerge="1">
                  <a:txBody>
                    <a:bodyPr/>
                    <a:lstStyle/>
                    <a:p>
                      <a:endParaRPr lang="en-US"/>
                    </a:p>
                  </a:txBody>
                  <a:tcPr/>
                </a:tc>
                <a:tc>
                  <a:txBody>
                    <a:bodyPr/>
                    <a:lstStyle/>
                    <a:p>
                      <a:pPr algn="l" fontAlgn="t"/>
                      <a:endParaRPr lang="en-US" sz="700" b="0" i="0" u="none" strike="noStrike">
                        <a:solidFill>
                          <a:srgbClr val="404040"/>
                        </a:solidFill>
                        <a:effectLst/>
                        <a:latin typeface="Sylfaen" panose="010A0502050306030303" pitchFamily="18" charset="0"/>
                      </a:endParaRPr>
                    </a:p>
                  </a:txBody>
                  <a:tcPr marL="2948" marR="2948" marT="2948" marB="0"/>
                </a:tc>
                <a:tc>
                  <a:txBody>
                    <a:bodyPr/>
                    <a:lstStyle/>
                    <a:p>
                      <a:pPr algn="l" fontAlgn="t"/>
                      <a:endParaRPr lang="en-US" sz="700" b="0" i="0" u="none" strike="noStrike">
                        <a:solidFill>
                          <a:srgbClr val="404040"/>
                        </a:solidFill>
                        <a:effectLst/>
                        <a:latin typeface="Sylfaen" panose="010A0502050306030303" pitchFamily="18" charset="0"/>
                      </a:endParaRPr>
                    </a:p>
                  </a:txBody>
                  <a:tcPr marL="2948" marR="2948" marT="2948" marB="0"/>
                </a:tc>
                <a:tc>
                  <a:txBody>
                    <a:bodyPr/>
                    <a:lstStyle/>
                    <a:p>
                      <a:pPr algn="l" fontAlgn="t"/>
                      <a:endParaRPr lang="en-US" sz="700" b="0" i="0" u="none" strike="noStrike">
                        <a:solidFill>
                          <a:srgbClr val="404040"/>
                        </a:solidFill>
                        <a:effectLst/>
                        <a:latin typeface="Sylfaen" panose="010A0502050306030303" pitchFamily="18" charset="0"/>
                      </a:endParaRPr>
                    </a:p>
                  </a:txBody>
                  <a:tcPr marL="2948" marR="2948" marT="2948" marB="0"/>
                </a:tc>
                <a:tc>
                  <a:txBody>
                    <a:bodyPr/>
                    <a:lstStyle/>
                    <a:p>
                      <a:pPr algn="l" fontAlgn="t"/>
                      <a:endParaRPr lang="en-US" sz="700" b="0" i="0" u="none" strike="noStrike">
                        <a:solidFill>
                          <a:srgbClr val="404040"/>
                        </a:solidFill>
                        <a:effectLst/>
                        <a:latin typeface="Sylfaen" panose="010A0502050306030303" pitchFamily="18" charset="0"/>
                      </a:endParaRPr>
                    </a:p>
                  </a:txBody>
                  <a:tcPr marL="2948" marR="2948" marT="2948" marB="0"/>
                </a:tc>
              </a:tr>
              <a:tr h="184587">
                <a:tc>
                  <a:txBody>
                    <a:bodyPr/>
                    <a:lstStyle/>
                    <a:p>
                      <a:pPr algn="l" fontAlgn="b"/>
                      <a:r>
                        <a:rPr lang="en-US" sz="700" u="none" strike="noStrike">
                          <a:effectLst/>
                        </a:rPr>
                        <a:t>16</a:t>
                      </a:r>
                      <a:endParaRPr lang="en-US" sz="700" b="0" i="0" u="none" strike="noStrike">
                        <a:solidFill>
                          <a:srgbClr val="595959"/>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17</a:t>
                      </a:r>
                      <a:endParaRPr lang="en-US" sz="700" b="0" i="0" u="none" strike="noStrike">
                        <a:solidFill>
                          <a:srgbClr val="595959"/>
                        </a:solidFill>
                        <a:effectLst/>
                        <a:latin typeface="Sylfaen" panose="010A0502050306030303" pitchFamily="18" charset="0"/>
                      </a:endParaRPr>
                    </a:p>
                  </a:txBody>
                  <a:tcPr marL="61895" marR="2948" marT="2948" marB="0" anchor="b"/>
                </a:tc>
                <a:tc gridSpan="2">
                  <a:txBody>
                    <a:bodyPr/>
                    <a:lstStyle/>
                    <a:p>
                      <a:pPr algn="l" fontAlgn="b"/>
                      <a:r>
                        <a:rPr lang="en-US" sz="700" u="none" strike="noStrike">
                          <a:effectLst/>
                        </a:rPr>
                        <a:t>18</a:t>
                      </a:r>
                      <a:endParaRPr lang="en-US" sz="700" b="0" i="0" u="none" strike="noStrike">
                        <a:solidFill>
                          <a:srgbClr val="595959"/>
                        </a:solidFill>
                        <a:effectLst/>
                        <a:latin typeface="Sylfaen" panose="010A0502050306030303" pitchFamily="18" charset="0"/>
                      </a:endParaRPr>
                    </a:p>
                  </a:txBody>
                  <a:tcPr marL="61895" marR="2948" marT="2948" marB="0" anchor="b"/>
                </a:tc>
                <a:tc hMerge="1">
                  <a:txBody>
                    <a:bodyPr/>
                    <a:lstStyle/>
                    <a:p>
                      <a:endParaRPr lang="en-US"/>
                    </a:p>
                  </a:txBody>
                  <a:tcPr/>
                </a:tc>
                <a:tc>
                  <a:txBody>
                    <a:bodyPr/>
                    <a:lstStyle/>
                    <a:p>
                      <a:pPr algn="l" fontAlgn="b"/>
                      <a:r>
                        <a:rPr lang="en-US" sz="700" u="none" strike="noStrike">
                          <a:effectLst/>
                        </a:rPr>
                        <a:t>19</a:t>
                      </a:r>
                      <a:endParaRPr lang="en-US" sz="700" b="0" i="0" u="none" strike="noStrike">
                        <a:solidFill>
                          <a:srgbClr val="595959"/>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20</a:t>
                      </a:r>
                      <a:endParaRPr lang="en-US" sz="700" b="0" i="0" u="none" strike="noStrike">
                        <a:solidFill>
                          <a:srgbClr val="595959"/>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21</a:t>
                      </a:r>
                      <a:endParaRPr lang="en-US" sz="700" b="0" i="0" u="none" strike="noStrike">
                        <a:solidFill>
                          <a:srgbClr val="595959"/>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22</a:t>
                      </a:r>
                      <a:endParaRPr lang="en-US" sz="700" b="0" i="0" u="none" strike="noStrike">
                        <a:solidFill>
                          <a:srgbClr val="595959"/>
                        </a:solidFill>
                        <a:effectLst/>
                        <a:latin typeface="Sylfaen" panose="010A0502050306030303" pitchFamily="18" charset="0"/>
                      </a:endParaRPr>
                    </a:p>
                  </a:txBody>
                  <a:tcPr marL="61895" marR="2948" marT="2948" marB="0" anchor="b"/>
                </a:tc>
              </a:tr>
              <a:tr h="548554">
                <a:tc>
                  <a:txBody>
                    <a:bodyPr/>
                    <a:lstStyle/>
                    <a:p>
                      <a:pPr algn="l" fontAlgn="t"/>
                      <a:r>
                        <a:rPr lang="en-US" sz="700" u="none" strike="noStrike">
                          <a:effectLst/>
                        </a:rPr>
                        <a:t> </a:t>
                      </a:r>
                      <a:endParaRPr lang="en-US" sz="700" b="0" i="0" u="none" strike="noStrike">
                        <a:solidFill>
                          <a:srgbClr val="404040"/>
                        </a:solidFill>
                        <a:effectLst/>
                        <a:latin typeface="Sylfaen" panose="010A0502050306030303" pitchFamily="18" charset="0"/>
                      </a:endParaRPr>
                    </a:p>
                  </a:txBody>
                  <a:tcPr marL="2948" marR="2948" marT="2948" marB="0"/>
                </a:tc>
                <a:tc>
                  <a:txBody>
                    <a:bodyPr/>
                    <a:lstStyle/>
                    <a:p>
                      <a:pPr algn="l" fontAlgn="t"/>
                      <a:r>
                        <a:rPr lang="en-US" sz="700" u="none" strike="noStrike">
                          <a:effectLst/>
                        </a:rPr>
                        <a:t>Vermont Teddy Bear Launch</a:t>
                      </a:r>
                      <a:endParaRPr lang="en-US" sz="700" b="0" i="0" u="none" strike="noStrike">
                        <a:solidFill>
                          <a:srgbClr val="404040"/>
                        </a:solidFill>
                        <a:effectLst/>
                        <a:latin typeface="Sylfaen" panose="010A0502050306030303" pitchFamily="18" charset="0"/>
                      </a:endParaRPr>
                    </a:p>
                  </a:txBody>
                  <a:tcPr marL="2948" marR="2948" marT="2948" marB="0"/>
                </a:tc>
                <a:tc gridSpan="2">
                  <a:txBody>
                    <a:bodyPr/>
                    <a:lstStyle/>
                    <a:p>
                      <a:pPr algn="l" fontAlgn="t"/>
                      <a:r>
                        <a:rPr lang="en-US" sz="700" u="none" strike="noStrike">
                          <a:effectLst/>
                        </a:rPr>
                        <a:t>Hill Day Email update</a:t>
                      </a:r>
                      <a:endParaRPr lang="en-US" sz="700" b="0" i="0" u="none" strike="noStrike">
                        <a:solidFill>
                          <a:srgbClr val="404040"/>
                        </a:solidFill>
                        <a:effectLst/>
                        <a:latin typeface="Sylfaen" panose="010A0502050306030303" pitchFamily="18" charset="0"/>
                      </a:endParaRPr>
                    </a:p>
                  </a:txBody>
                  <a:tcPr marL="2948" marR="2948" marT="2948" marB="0"/>
                </a:tc>
                <a:tc hMerge="1">
                  <a:txBody>
                    <a:bodyPr/>
                    <a:lstStyle/>
                    <a:p>
                      <a:endParaRPr lang="en-US"/>
                    </a:p>
                  </a:txBody>
                  <a:tcPr/>
                </a:tc>
                <a:tc>
                  <a:txBody>
                    <a:bodyPr/>
                    <a:lstStyle/>
                    <a:p>
                      <a:pPr algn="l" fontAlgn="t"/>
                      <a:r>
                        <a:rPr lang="en-US" sz="700" u="none" strike="noStrike">
                          <a:effectLst/>
                        </a:rPr>
                        <a:t> </a:t>
                      </a:r>
                      <a:endParaRPr lang="en-US" sz="700" b="0" i="0" u="none" strike="noStrike">
                        <a:solidFill>
                          <a:srgbClr val="404040"/>
                        </a:solidFill>
                        <a:effectLst/>
                        <a:latin typeface="Sylfaen" panose="010A0502050306030303" pitchFamily="18" charset="0"/>
                      </a:endParaRPr>
                    </a:p>
                  </a:txBody>
                  <a:tcPr marL="2948" marR="2948" marT="2948" marB="0"/>
                </a:tc>
                <a:tc>
                  <a:txBody>
                    <a:bodyPr/>
                    <a:lstStyle/>
                    <a:p>
                      <a:pPr algn="l" fontAlgn="t"/>
                      <a:r>
                        <a:rPr lang="en-US" sz="700" u="none" strike="noStrike">
                          <a:effectLst/>
                        </a:rPr>
                        <a:t>Hill Day Email update</a:t>
                      </a:r>
                      <a:endParaRPr lang="en-US" sz="700" b="0" i="0" u="none" strike="noStrike">
                        <a:solidFill>
                          <a:srgbClr val="404040"/>
                        </a:solidFill>
                        <a:effectLst/>
                        <a:latin typeface="Sylfaen" panose="010A0502050306030303" pitchFamily="18" charset="0"/>
                      </a:endParaRPr>
                    </a:p>
                  </a:txBody>
                  <a:tcPr marL="2948" marR="2948" marT="2948" marB="0"/>
                </a:tc>
                <a:tc>
                  <a:txBody>
                    <a:bodyPr/>
                    <a:lstStyle/>
                    <a:p>
                      <a:pPr algn="l" fontAlgn="t"/>
                      <a:r>
                        <a:rPr lang="en-US" sz="700" u="none" strike="noStrike">
                          <a:effectLst/>
                        </a:rPr>
                        <a:t> </a:t>
                      </a:r>
                      <a:endParaRPr lang="en-US" sz="700" b="0" i="0" u="none" strike="noStrike">
                        <a:solidFill>
                          <a:srgbClr val="404040"/>
                        </a:solidFill>
                        <a:effectLst/>
                        <a:latin typeface="Sylfaen" panose="010A0502050306030303" pitchFamily="18" charset="0"/>
                      </a:endParaRPr>
                    </a:p>
                  </a:txBody>
                  <a:tcPr marL="2948" marR="2948" marT="2948" marB="0"/>
                </a:tc>
                <a:tc>
                  <a:txBody>
                    <a:bodyPr/>
                    <a:lstStyle/>
                    <a:p>
                      <a:pPr algn="l" fontAlgn="t"/>
                      <a:r>
                        <a:rPr lang="en-US" sz="700" u="none" strike="noStrike">
                          <a:effectLst/>
                        </a:rPr>
                        <a:t>Hill Day Email update</a:t>
                      </a:r>
                      <a:endParaRPr lang="en-US" sz="700" b="0" i="0" u="none" strike="noStrike">
                        <a:solidFill>
                          <a:srgbClr val="404040"/>
                        </a:solidFill>
                        <a:effectLst/>
                        <a:latin typeface="Sylfaen" panose="010A0502050306030303" pitchFamily="18" charset="0"/>
                      </a:endParaRPr>
                    </a:p>
                  </a:txBody>
                  <a:tcPr marL="2948" marR="2948" marT="2948" marB="0"/>
                </a:tc>
              </a:tr>
              <a:tr h="184587">
                <a:tc>
                  <a:txBody>
                    <a:bodyPr/>
                    <a:lstStyle/>
                    <a:p>
                      <a:pPr algn="l" fontAlgn="b"/>
                      <a:r>
                        <a:rPr lang="en-US" sz="700" u="none" strike="noStrike">
                          <a:effectLst/>
                        </a:rPr>
                        <a:t>23</a:t>
                      </a:r>
                      <a:endParaRPr lang="en-US" sz="700" b="0" i="0" u="none" strike="noStrike">
                        <a:solidFill>
                          <a:srgbClr val="595959"/>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24</a:t>
                      </a:r>
                      <a:endParaRPr lang="en-US" sz="700" b="0" i="0" u="none" strike="noStrike">
                        <a:solidFill>
                          <a:srgbClr val="595959"/>
                        </a:solidFill>
                        <a:effectLst/>
                        <a:latin typeface="Sylfaen" panose="010A0502050306030303" pitchFamily="18" charset="0"/>
                      </a:endParaRPr>
                    </a:p>
                  </a:txBody>
                  <a:tcPr marL="61895" marR="2948" marT="2948" marB="0" anchor="b"/>
                </a:tc>
                <a:tc gridSpan="2">
                  <a:txBody>
                    <a:bodyPr/>
                    <a:lstStyle/>
                    <a:p>
                      <a:pPr algn="l" fontAlgn="b"/>
                      <a:r>
                        <a:rPr lang="en-US" sz="700" u="none" strike="noStrike">
                          <a:effectLst/>
                        </a:rPr>
                        <a:t>25</a:t>
                      </a:r>
                      <a:endParaRPr lang="en-US" sz="700" b="0" i="0" u="none" strike="noStrike">
                        <a:solidFill>
                          <a:srgbClr val="595959"/>
                        </a:solidFill>
                        <a:effectLst/>
                        <a:latin typeface="Sylfaen" panose="010A0502050306030303" pitchFamily="18" charset="0"/>
                      </a:endParaRPr>
                    </a:p>
                  </a:txBody>
                  <a:tcPr marL="61895" marR="2948" marT="2948" marB="0" anchor="b"/>
                </a:tc>
                <a:tc hMerge="1">
                  <a:txBody>
                    <a:bodyPr/>
                    <a:lstStyle/>
                    <a:p>
                      <a:endParaRPr lang="en-US"/>
                    </a:p>
                  </a:txBody>
                  <a:tcPr/>
                </a:tc>
                <a:tc>
                  <a:txBody>
                    <a:bodyPr/>
                    <a:lstStyle/>
                    <a:p>
                      <a:pPr algn="l" fontAlgn="b"/>
                      <a:r>
                        <a:rPr lang="en-US" sz="700" u="none" strike="noStrike">
                          <a:effectLst/>
                        </a:rPr>
                        <a:t>26</a:t>
                      </a:r>
                      <a:endParaRPr lang="en-US" sz="700" b="0" i="0" u="none" strike="noStrike">
                        <a:solidFill>
                          <a:srgbClr val="595959"/>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27</a:t>
                      </a:r>
                      <a:endParaRPr lang="en-US" sz="700" b="0" i="0" u="none" strike="noStrike">
                        <a:solidFill>
                          <a:srgbClr val="595959"/>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28</a:t>
                      </a:r>
                      <a:endParaRPr lang="en-US" sz="700" b="0" i="0" u="none" strike="noStrike">
                        <a:solidFill>
                          <a:srgbClr val="595959"/>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29</a:t>
                      </a:r>
                      <a:endParaRPr lang="en-US" sz="700" b="0" i="0" u="none" strike="noStrike">
                        <a:solidFill>
                          <a:srgbClr val="595959"/>
                        </a:solidFill>
                        <a:effectLst/>
                        <a:latin typeface="Sylfaen" panose="010A0502050306030303" pitchFamily="18" charset="0"/>
                      </a:endParaRPr>
                    </a:p>
                  </a:txBody>
                  <a:tcPr marL="61895" marR="2948" marT="2948" marB="0" anchor="b"/>
                </a:tc>
              </a:tr>
              <a:tr h="548554">
                <a:tc>
                  <a:txBody>
                    <a:bodyPr/>
                    <a:lstStyle/>
                    <a:p>
                      <a:pPr algn="l" fontAlgn="t"/>
                      <a:endParaRPr lang="en-US" sz="700" b="0" i="0" u="none" strike="noStrike">
                        <a:solidFill>
                          <a:srgbClr val="404040"/>
                        </a:solidFill>
                        <a:effectLst/>
                        <a:latin typeface="Sylfaen" panose="010A0502050306030303" pitchFamily="18" charset="0"/>
                      </a:endParaRPr>
                    </a:p>
                  </a:txBody>
                  <a:tcPr marL="2948" marR="2948" marT="2948" marB="0"/>
                </a:tc>
                <a:tc>
                  <a:txBody>
                    <a:bodyPr/>
                    <a:lstStyle/>
                    <a:p>
                      <a:pPr algn="l" fontAlgn="t"/>
                      <a:r>
                        <a:rPr lang="en-US" sz="700" u="none" strike="noStrike">
                          <a:effectLst/>
                        </a:rPr>
                        <a:t>Hill Day Email update</a:t>
                      </a:r>
                      <a:endParaRPr lang="en-US" sz="700" b="0" i="0" u="none" strike="noStrike">
                        <a:solidFill>
                          <a:srgbClr val="404040"/>
                        </a:solidFill>
                        <a:effectLst/>
                        <a:latin typeface="Sylfaen" panose="010A0502050306030303" pitchFamily="18" charset="0"/>
                      </a:endParaRPr>
                    </a:p>
                  </a:txBody>
                  <a:tcPr marL="2948" marR="2948" marT="2948" marB="0"/>
                </a:tc>
                <a:tc gridSpan="2">
                  <a:txBody>
                    <a:bodyPr/>
                    <a:lstStyle/>
                    <a:p>
                      <a:pPr algn="l" fontAlgn="t"/>
                      <a:r>
                        <a:rPr lang="en-US" sz="700" u="none" strike="noStrike">
                          <a:effectLst/>
                        </a:rPr>
                        <a:t>Hill Day</a:t>
                      </a:r>
                      <a:endParaRPr lang="en-US" sz="700" b="0" i="0" u="none" strike="noStrike">
                        <a:solidFill>
                          <a:srgbClr val="404040"/>
                        </a:solidFill>
                        <a:effectLst/>
                        <a:latin typeface="Sylfaen" panose="010A0502050306030303" pitchFamily="18" charset="0"/>
                      </a:endParaRPr>
                    </a:p>
                  </a:txBody>
                  <a:tcPr marL="2948" marR="2948" marT="2948" marB="0"/>
                </a:tc>
                <a:tc hMerge="1">
                  <a:txBody>
                    <a:bodyPr/>
                    <a:lstStyle/>
                    <a:p>
                      <a:endParaRPr lang="en-US"/>
                    </a:p>
                  </a:txBody>
                  <a:tcPr/>
                </a:tc>
                <a:tc>
                  <a:txBody>
                    <a:bodyPr/>
                    <a:lstStyle/>
                    <a:p>
                      <a:pPr algn="l" fontAlgn="t"/>
                      <a:r>
                        <a:rPr lang="en-US" sz="700" u="none" strike="noStrike">
                          <a:effectLst/>
                        </a:rPr>
                        <a:t>Hill Day</a:t>
                      </a:r>
                      <a:endParaRPr lang="en-US" sz="700" b="0" i="0" u="none" strike="noStrike">
                        <a:solidFill>
                          <a:srgbClr val="404040"/>
                        </a:solidFill>
                        <a:effectLst/>
                        <a:latin typeface="Sylfaen" panose="010A0502050306030303" pitchFamily="18" charset="0"/>
                      </a:endParaRPr>
                    </a:p>
                  </a:txBody>
                  <a:tcPr marL="2948" marR="2948" marT="2948" marB="0"/>
                </a:tc>
                <a:tc>
                  <a:txBody>
                    <a:bodyPr/>
                    <a:lstStyle/>
                    <a:p>
                      <a:pPr algn="l" fontAlgn="t"/>
                      <a:endParaRPr lang="en-US" sz="700" b="0" i="0" u="none" strike="noStrike">
                        <a:solidFill>
                          <a:srgbClr val="404040"/>
                        </a:solidFill>
                        <a:effectLst/>
                        <a:latin typeface="Sylfaen" panose="010A0502050306030303" pitchFamily="18" charset="0"/>
                      </a:endParaRPr>
                    </a:p>
                  </a:txBody>
                  <a:tcPr marL="2948" marR="2948" marT="2948" marB="0"/>
                </a:tc>
                <a:tc>
                  <a:txBody>
                    <a:bodyPr/>
                    <a:lstStyle/>
                    <a:p>
                      <a:pPr algn="l" fontAlgn="t"/>
                      <a:endParaRPr lang="en-US" sz="700" b="0" i="0" u="none" strike="noStrike">
                        <a:solidFill>
                          <a:srgbClr val="404040"/>
                        </a:solidFill>
                        <a:effectLst/>
                        <a:latin typeface="Sylfaen" panose="010A0502050306030303" pitchFamily="18" charset="0"/>
                      </a:endParaRPr>
                    </a:p>
                  </a:txBody>
                  <a:tcPr marL="2948" marR="2948" marT="2948" marB="0"/>
                </a:tc>
                <a:tc>
                  <a:txBody>
                    <a:bodyPr/>
                    <a:lstStyle/>
                    <a:p>
                      <a:pPr algn="l" fontAlgn="t"/>
                      <a:r>
                        <a:rPr lang="en-US" sz="700" u="none" strike="noStrike">
                          <a:effectLst/>
                        </a:rPr>
                        <a:t>#ShowYourMettle!</a:t>
                      </a:r>
                      <a:endParaRPr lang="en-US" sz="700" b="0" i="0" u="none" strike="noStrike">
                        <a:solidFill>
                          <a:srgbClr val="404040"/>
                        </a:solidFill>
                        <a:effectLst/>
                        <a:latin typeface="Sylfaen" panose="010A0502050306030303" pitchFamily="18" charset="0"/>
                      </a:endParaRPr>
                    </a:p>
                  </a:txBody>
                  <a:tcPr marL="2948" marR="2948" marT="2948" marB="0"/>
                </a:tc>
              </a:tr>
              <a:tr h="184587">
                <a:tc>
                  <a:txBody>
                    <a:bodyPr/>
                    <a:lstStyle/>
                    <a:p>
                      <a:pPr algn="l" fontAlgn="b"/>
                      <a:r>
                        <a:rPr lang="en-US" sz="700" u="none" strike="noStrike">
                          <a:effectLst/>
                        </a:rPr>
                        <a:t>30</a:t>
                      </a:r>
                      <a:endParaRPr lang="en-US" sz="700" b="0" i="0" u="none" strike="noStrike">
                        <a:solidFill>
                          <a:srgbClr val="595959"/>
                        </a:solidFill>
                        <a:effectLst/>
                        <a:latin typeface="Sylfaen" panose="010A0502050306030303" pitchFamily="18" charset="0"/>
                      </a:endParaRPr>
                    </a:p>
                  </a:txBody>
                  <a:tcPr marL="61895" marR="2948" marT="2948" marB="0" anchor="b"/>
                </a:tc>
                <a:tc>
                  <a:txBody>
                    <a:bodyPr/>
                    <a:lstStyle/>
                    <a:p>
                      <a:pPr algn="l" fontAlgn="b"/>
                      <a:r>
                        <a:rPr lang="en-US" sz="700" u="none" strike="noStrike">
                          <a:effectLst/>
                        </a:rPr>
                        <a:t>1</a:t>
                      </a:r>
                      <a:endParaRPr lang="en-US" sz="700" b="0" i="0" u="none" strike="noStrike">
                        <a:solidFill>
                          <a:srgbClr val="BFBFBF"/>
                        </a:solidFill>
                        <a:effectLst/>
                        <a:latin typeface="Sylfaen" panose="010A0502050306030303" pitchFamily="18" charset="0"/>
                      </a:endParaRPr>
                    </a:p>
                  </a:txBody>
                  <a:tcPr marL="61895" marR="2948" marT="2948" marB="0" anchor="b"/>
                </a:tc>
                <a:tc rowSpan="2" gridSpan="2">
                  <a:txBody>
                    <a:bodyPr/>
                    <a:lstStyle/>
                    <a:p>
                      <a:pPr algn="l" fontAlgn="t"/>
                      <a:r>
                        <a:rPr lang="en-US" sz="700" u="none" strike="noStrike">
                          <a:effectLst/>
                        </a:rPr>
                        <a:t>NOTES</a:t>
                      </a:r>
                      <a:endParaRPr lang="en-US" sz="700" b="1" i="0" u="none" strike="noStrike">
                        <a:solidFill>
                          <a:srgbClr val="595959"/>
                        </a:solidFill>
                        <a:effectLst/>
                        <a:latin typeface="Sylfaen" panose="010A0502050306030303" pitchFamily="18" charset="0"/>
                      </a:endParaRPr>
                    </a:p>
                  </a:txBody>
                  <a:tcPr marL="61895" marR="2948" marT="2948" marB="0"/>
                </a:tc>
                <a:tc rowSpan="2" hMerge="1">
                  <a:txBody>
                    <a:bodyPr/>
                    <a:lstStyle/>
                    <a:p>
                      <a:endParaRPr lang="en-US"/>
                    </a:p>
                  </a:txBody>
                  <a:tcPr/>
                </a:tc>
                <a:tc rowSpan="2" gridSpan="4">
                  <a:txBody>
                    <a:bodyPr/>
                    <a:lstStyle/>
                    <a:p>
                      <a:pPr algn="l" fontAlgn="t"/>
                      <a:endParaRPr lang="en-US" sz="700" b="0" i="0" u="none" strike="noStrike" dirty="0">
                        <a:solidFill>
                          <a:srgbClr val="404040"/>
                        </a:solidFill>
                        <a:effectLst/>
                        <a:latin typeface="Sylfaen" panose="010A0502050306030303" pitchFamily="18" charset="0"/>
                      </a:endParaRPr>
                    </a:p>
                  </a:txBody>
                  <a:tcPr marL="2948" marR="2948" marT="2948" marB="0"/>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548554">
                <a:tc>
                  <a:txBody>
                    <a:bodyPr/>
                    <a:lstStyle/>
                    <a:p>
                      <a:pPr algn="l" fontAlgn="t"/>
                      <a:r>
                        <a:rPr lang="en-US" sz="700" u="none" strike="noStrike">
                          <a:effectLst/>
                        </a:rPr>
                        <a:t> </a:t>
                      </a:r>
                      <a:endParaRPr lang="en-US" sz="700" b="0" i="0" u="none" strike="noStrike">
                        <a:solidFill>
                          <a:srgbClr val="404040"/>
                        </a:solidFill>
                        <a:effectLst/>
                        <a:latin typeface="Sylfaen" panose="010A0502050306030303" pitchFamily="18" charset="0"/>
                      </a:endParaRPr>
                    </a:p>
                  </a:txBody>
                  <a:tcPr marL="2948" marR="2948" marT="2948" marB="0"/>
                </a:tc>
                <a:tc>
                  <a:txBody>
                    <a:bodyPr/>
                    <a:lstStyle/>
                    <a:p>
                      <a:pPr algn="l" fontAlgn="t"/>
                      <a:r>
                        <a:rPr lang="en-US" sz="700" u="none" strike="noStrike" dirty="0">
                          <a:effectLst/>
                        </a:rPr>
                        <a:t> </a:t>
                      </a:r>
                      <a:endParaRPr lang="en-US" sz="700" b="0" i="0" u="none" strike="noStrike" dirty="0">
                        <a:solidFill>
                          <a:srgbClr val="404040"/>
                        </a:solidFill>
                        <a:effectLst/>
                        <a:latin typeface="Sylfaen" panose="010A0502050306030303" pitchFamily="18" charset="0"/>
                      </a:endParaRPr>
                    </a:p>
                  </a:txBody>
                  <a:tcPr marL="2948" marR="2948" marT="2948" marB="0"/>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2420735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mplifyLogo.emf"/>
          <p:cNvPicPr>
            <a:picLocks noChangeAspect="1"/>
          </p:cNvPicPr>
          <p:nvPr/>
        </p:nvPicPr>
        <p:blipFill>
          <a:blip r:embed="rId2" cstate="print"/>
          <a:stretch>
            <a:fillRect/>
          </a:stretch>
        </p:blipFill>
        <p:spPr>
          <a:xfrm>
            <a:off x="7772400" y="228600"/>
            <a:ext cx="916968" cy="645991"/>
          </a:xfrm>
          <a:prstGeom prst="rect">
            <a:avLst/>
          </a:prstGeom>
        </p:spPr>
      </p:pic>
      <p:sp>
        <p:nvSpPr>
          <p:cNvPr id="9" name="Rectangle 8"/>
          <p:cNvSpPr/>
          <p:nvPr/>
        </p:nvSpPr>
        <p:spPr>
          <a:xfrm>
            <a:off x="1108075" y="1524000"/>
            <a:ext cx="7543800" cy="3424142"/>
          </a:xfrm>
          <a:prstGeom prst="rect">
            <a:avLst/>
          </a:prstGeom>
        </p:spPr>
        <p:txBody>
          <a:bodyPr>
            <a:spAutoFit/>
          </a:bodyPr>
          <a:lstStyle/>
          <a:p>
            <a:pPr eaLnBrk="1" fontAlgn="auto" hangingPunct="1">
              <a:lnSpc>
                <a:spcPct val="114000"/>
              </a:lnSpc>
              <a:spcBef>
                <a:spcPts val="0"/>
              </a:spcBef>
              <a:spcAft>
                <a:spcPts val="600"/>
              </a:spcAft>
              <a:defRPr/>
            </a:pPr>
            <a:r>
              <a:rPr lang="en-US" sz="2400" b="1" dirty="0" smtClean="0">
                <a:latin typeface="Calibri"/>
                <a:cs typeface="Calibri"/>
              </a:rPr>
              <a:t>What can you do?</a:t>
            </a:r>
            <a:endParaRPr lang="en-US" sz="2400" b="1" dirty="0">
              <a:latin typeface="Calibri"/>
              <a:cs typeface="Calibri"/>
            </a:endParaRPr>
          </a:p>
          <a:p>
            <a:pPr eaLnBrk="1" fontAlgn="auto" hangingPunct="1">
              <a:lnSpc>
                <a:spcPct val="114000"/>
              </a:lnSpc>
              <a:spcBef>
                <a:spcPts val="0"/>
              </a:spcBef>
              <a:spcAft>
                <a:spcPts val="600"/>
              </a:spcAft>
              <a:defRPr/>
            </a:pPr>
            <a:r>
              <a:rPr lang="en-US" sz="2400" dirty="0" smtClean="0">
                <a:latin typeface="Calibri"/>
                <a:cs typeface="Calibri"/>
              </a:rPr>
              <a:t>You can turn up the volume!</a:t>
            </a:r>
          </a:p>
          <a:p>
            <a:pPr marL="342900" indent="-342900" eaLnBrk="1" fontAlgn="auto" hangingPunct="1">
              <a:lnSpc>
                <a:spcPct val="114000"/>
              </a:lnSpc>
              <a:spcBef>
                <a:spcPts val="0"/>
              </a:spcBef>
              <a:spcAft>
                <a:spcPts val="600"/>
              </a:spcAft>
              <a:buFont typeface="Arial" panose="020B0604020202020204" pitchFamily="34" charset="0"/>
              <a:buChar char="•"/>
              <a:defRPr/>
            </a:pPr>
            <a:r>
              <a:rPr lang="en-US" sz="2400" dirty="0" smtClean="0">
                <a:latin typeface="Calibri"/>
                <a:cs typeface="Calibri"/>
              </a:rPr>
              <a:t>Mention Hill Days and Amplify in your conversations</a:t>
            </a:r>
          </a:p>
          <a:p>
            <a:pPr marL="342900" indent="-342900" eaLnBrk="1" fontAlgn="auto" hangingPunct="1">
              <a:lnSpc>
                <a:spcPct val="114000"/>
              </a:lnSpc>
              <a:spcBef>
                <a:spcPts val="0"/>
              </a:spcBef>
              <a:spcAft>
                <a:spcPts val="600"/>
              </a:spcAft>
              <a:buFont typeface="Arial" panose="020B0604020202020204" pitchFamily="34" charset="0"/>
              <a:buChar char="•"/>
              <a:defRPr/>
            </a:pPr>
            <a:r>
              <a:rPr lang="en-US" sz="2400" dirty="0" smtClean="0">
                <a:latin typeface="Calibri"/>
                <a:cs typeface="Calibri"/>
              </a:rPr>
              <a:t>Engage with our posts</a:t>
            </a:r>
          </a:p>
          <a:p>
            <a:pPr marL="342900" indent="-342900">
              <a:lnSpc>
                <a:spcPct val="114000"/>
              </a:lnSpc>
              <a:spcAft>
                <a:spcPts val="600"/>
              </a:spcAft>
              <a:buFont typeface="Arial" panose="020B0604020202020204" pitchFamily="34" charset="0"/>
              <a:buChar char="•"/>
              <a:defRPr/>
            </a:pPr>
            <a:r>
              <a:rPr lang="en-US" sz="2400" dirty="0" smtClean="0">
                <a:latin typeface="Calibri"/>
                <a:cs typeface="Calibri"/>
              </a:rPr>
              <a:t>Share stories of success and struggles – we still want more!  </a:t>
            </a:r>
          </a:p>
          <a:p>
            <a:pPr marL="342900" indent="-342900" eaLnBrk="1" fontAlgn="auto" hangingPunct="1">
              <a:lnSpc>
                <a:spcPct val="114000"/>
              </a:lnSpc>
              <a:spcBef>
                <a:spcPts val="0"/>
              </a:spcBef>
              <a:spcAft>
                <a:spcPts val="600"/>
              </a:spcAft>
              <a:buFont typeface="Arial" panose="020B0604020202020204" pitchFamily="34" charset="0"/>
              <a:buChar char="•"/>
              <a:defRPr/>
            </a:pPr>
            <a:r>
              <a:rPr lang="en-US" sz="2400" dirty="0" smtClean="0">
                <a:latin typeface="Calibri"/>
                <a:cs typeface="Calibri"/>
              </a:rPr>
              <a:t>Questions?  </a:t>
            </a:r>
            <a:r>
              <a:rPr lang="en-US" sz="2400" dirty="0" smtClean="0">
                <a:latin typeface="Calibri"/>
                <a:cs typeface="Calibri"/>
                <a:hlinkClick r:id="rId3"/>
              </a:rPr>
              <a:t>Amplify@amputee-coalition.org</a:t>
            </a:r>
            <a:endParaRPr lang="en-US" sz="2400" dirty="0" smtClean="0">
              <a:latin typeface="Calibri"/>
              <a:cs typeface="Calibri"/>
            </a:endParaRPr>
          </a:p>
        </p:txBody>
      </p:sp>
    </p:spTree>
    <p:extLst>
      <p:ext uri="{BB962C8B-B14F-4D97-AF65-F5344CB8AC3E}">
        <p14:creationId xmlns:p14="http://schemas.microsoft.com/office/powerpoint/2010/main" val="3770084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8075" y="1524000"/>
            <a:ext cx="7543800" cy="3243837"/>
          </a:xfrm>
          <a:prstGeom prst="rect">
            <a:avLst/>
          </a:prstGeom>
        </p:spPr>
        <p:txBody>
          <a:bodyPr>
            <a:spAutoFit/>
          </a:bodyPr>
          <a:lstStyle/>
          <a:p>
            <a:pPr eaLnBrk="1" fontAlgn="auto" hangingPunct="1">
              <a:spcBef>
                <a:spcPts val="0"/>
              </a:spcBef>
              <a:spcAft>
                <a:spcPts val="600"/>
              </a:spcAft>
              <a:defRPr/>
            </a:pPr>
            <a:r>
              <a:rPr lang="en-US" sz="2400" b="1" dirty="0">
                <a:latin typeface="Calibri"/>
                <a:cs typeface="Calibri"/>
              </a:rPr>
              <a:t>AMPLIFY Initiative </a:t>
            </a:r>
            <a:r>
              <a:rPr lang="en-US" sz="2400" b="1" dirty="0" smtClean="0">
                <a:latin typeface="Calibri"/>
                <a:cs typeface="Calibri"/>
              </a:rPr>
              <a:t>Overview</a:t>
            </a:r>
            <a:endParaRPr lang="en-US" sz="2400" b="1" dirty="0">
              <a:latin typeface="Calibri"/>
              <a:cs typeface="Calibri"/>
            </a:endParaRPr>
          </a:p>
          <a:p>
            <a:pPr eaLnBrk="1" fontAlgn="auto" hangingPunct="1">
              <a:spcBef>
                <a:spcPts val="0"/>
              </a:spcBef>
              <a:spcAft>
                <a:spcPts val="600"/>
              </a:spcAft>
              <a:defRPr/>
            </a:pPr>
            <a:r>
              <a:rPr lang="en-US" sz="2400" dirty="0">
                <a:latin typeface="Calibri"/>
                <a:cs typeface="Calibri"/>
              </a:rPr>
              <a:t>To address access to care challenges </a:t>
            </a:r>
            <a:r>
              <a:rPr lang="en-US" sz="2400" dirty="0" smtClean="0">
                <a:latin typeface="Calibri"/>
                <a:cs typeface="Calibri"/>
              </a:rPr>
              <a:t>through:</a:t>
            </a:r>
            <a:endParaRPr lang="en-US" sz="2400" dirty="0"/>
          </a:p>
          <a:p>
            <a:pPr marL="457200" indent="-457200" eaLnBrk="1" fontAlgn="auto" hangingPunct="1">
              <a:lnSpc>
                <a:spcPct val="114000"/>
              </a:lnSpc>
              <a:spcBef>
                <a:spcPts val="0"/>
              </a:spcBef>
              <a:spcAft>
                <a:spcPts val="600"/>
              </a:spcAft>
              <a:buFont typeface="+mj-lt"/>
              <a:buAutoNum type="arabicPeriod"/>
              <a:defRPr/>
            </a:pPr>
            <a:r>
              <a:rPr lang="en-US" sz="2400" dirty="0" smtClean="0">
                <a:latin typeface="Calibri" panose="020F0502020204030204" pitchFamily="34" charset="0"/>
              </a:rPr>
              <a:t>Helping people write their insurer and legislators about their coverage needs</a:t>
            </a:r>
            <a:endParaRPr lang="en-US" sz="2400" dirty="0">
              <a:latin typeface="Calibri" panose="020F0502020204030204" pitchFamily="34" charset="0"/>
            </a:endParaRPr>
          </a:p>
          <a:p>
            <a:pPr marL="457200" indent="-457200" eaLnBrk="1" fontAlgn="auto" hangingPunct="1">
              <a:lnSpc>
                <a:spcPct val="114000"/>
              </a:lnSpc>
              <a:spcBef>
                <a:spcPts val="0"/>
              </a:spcBef>
              <a:spcAft>
                <a:spcPts val="600"/>
              </a:spcAft>
              <a:buFont typeface="+mj-lt"/>
              <a:buAutoNum type="arabicPeriod"/>
              <a:defRPr/>
            </a:pPr>
            <a:r>
              <a:rPr lang="en-US" sz="2400" dirty="0" smtClean="0">
                <a:latin typeface="Calibri" panose="020F0502020204030204" pitchFamily="34" charset="0"/>
              </a:rPr>
              <a:t>Use data to talk to insurers about coverage and policy</a:t>
            </a:r>
            <a:endParaRPr lang="en-US" sz="2400" dirty="0">
              <a:latin typeface="Calibri" panose="020F0502020204030204" pitchFamily="34" charset="0"/>
            </a:endParaRPr>
          </a:p>
          <a:p>
            <a:pPr marL="457200" indent="-457200" eaLnBrk="1" fontAlgn="auto" hangingPunct="1">
              <a:lnSpc>
                <a:spcPct val="114000"/>
              </a:lnSpc>
              <a:spcBef>
                <a:spcPts val="0"/>
              </a:spcBef>
              <a:spcAft>
                <a:spcPts val="600"/>
              </a:spcAft>
              <a:buFont typeface="+mj-lt"/>
              <a:buAutoNum type="arabicPeriod"/>
              <a:defRPr/>
            </a:pPr>
            <a:r>
              <a:rPr lang="en-US" sz="2400" dirty="0" smtClean="0">
                <a:latin typeface="Calibri" panose="020F0502020204030204" pitchFamily="34" charset="0"/>
              </a:rPr>
              <a:t>Build general awareness of community needs through sharing real-life stories</a:t>
            </a:r>
            <a:endParaRPr lang="en-US" sz="2400" dirty="0"/>
          </a:p>
        </p:txBody>
      </p:sp>
    </p:spTree>
    <p:extLst>
      <p:ext uri="{BB962C8B-B14F-4D97-AF65-F5344CB8AC3E}">
        <p14:creationId xmlns:p14="http://schemas.microsoft.com/office/powerpoint/2010/main" val="1880247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1" y="1524000"/>
            <a:ext cx="4038600" cy="2616101"/>
          </a:xfrm>
          <a:prstGeom prst="rect">
            <a:avLst/>
          </a:prstGeom>
        </p:spPr>
        <p:txBody>
          <a:bodyPr wrap="square">
            <a:spAutoFit/>
          </a:bodyPr>
          <a:lstStyle/>
          <a:p>
            <a:pPr eaLnBrk="1" fontAlgn="auto" hangingPunct="1">
              <a:spcBef>
                <a:spcPts val="0"/>
              </a:spcBef>
              <a:spcAft>
                <a:spcPts val="600"/>
              </a:spcAft>
              <a:defRPr/>
            </a:pPr>
            <a:r>
              <a:rPr lang="en-US" sz="2400" b="1" dirty="0" smtClean="0">
                <a:latin typeface="Calibri"/>
                <a:cs typeface="Calibri"/>
              </a:rPr>
              <a:t>AmplifyYourself.org</a:t>
            </a:r>
            <a:endParaRPr lang="en-US" sz="2400" b="1" dirty="0">
              <a:latin typeface="Calibri"/>
              <a:cs typeface="Calibri"/>
            </a:endParaRPr>
          </a:p>
          <a:p>
            <a:pPr eaLnBrk="1" fontAlgn="auto" hangingPunct="1">
              <a:spcBef>
                <a:spcPts val="0"/>
              </a:spcBef>
              <a:spcAft>
                <a:spcPts val="600"/>
              </a:spcAft>
              <a:defRPr/>
            </a:pPr>
            <a:r>
              <a:rPr lang="en-US" sz="2400" dirty="0" smtClean="0">
                <a:latin typeface="Calibri"/>
                <a:cs typeface="Calibri"/>
              </a:rPr>
              <a:t>“One stop shop” landing page</a:t>
            </a:r>
          </a:p>
          <a:p>
            <a:pPr marL="457200" indent="-457200" eaLnBrk="1" fontAlgn="auto" hangingPunct="1">
              <a:spcBef>
                <a:spcPts val="0"/>
              </a:spcBef>
              <a:spcAft>
                <a:spcPts val="600"/>
              </a:spcAft>
              <a:buAutoNum type="arabicPeriod"/>
              <a:defRPr/>
            </a:pPr>
            <a:r>
              <a:rPr lang="en-US" sz="2400" dirty="0" smtClean="0">
                <a:latin typeface="Calibri"/>
                <a:cs typeface="Calibri"/>
              </a:rPr>
              <a:t>Insurance </a:t>
            </a:r>
            <a:r>
              <a:rPr lang="en-US" sz="2400" dirty="0" smtClean="0">
                <a:latin typeface="Calibri"/>
                <a:cs typeface="Calibri"/>
              </a:rPr>
              <a:t>advocacy</a:t>
            </a:r>
          </a:p>
          <a:p>
            <a:pPr marL="457200" indent="-457200" eaLnBrk="1" fontAlgn="auto" hangingPunct="1">
              <a:spcBef>
                <a:spcPts val="0"/>
              </a:spcBef>
              <a:spcAft>
                <a:spcPts val="600"/>
              </a:spcAft>
              <a:buAutoNum type="arabicPeriod"/>
              <a:defRPr/>
            </a:pPr>
            <a:r>
              <a:rPr lang="en-US" sz="2400" dirty="0" smtClean="0">
                <a:latin typeface="Calibri"/>
                <a:cs typeface="Calibri"/>
              </a:rPr>
              <a:t>Measurable</a:t>
            </a:r>
            <a:endParaRPr lang="en-US" sz="2400" dirty="0">
              <a:latin typeface="Calibri"/>
              <a:cs typeface="Calibri"/>
            </a:endParaRPr>
          </a:p>
          <a:p>
            <a:pPr marL="457200" indent="-457200" eaLnBrk="1" fontAlgn="auto" hangingPunct="1">
              <a:spcBef>
                <a:spcPts val="0"/>
              </a:spcBef>
              <a:spcAft>
                <a:spcPts val="600"/>
              </a:spcAft>
              <a:buAutoNum type="arabicPeriod"/>
              <a:defRPr/>
            </a:pPr>
            <a:r>
              <a:rPr lang="en-US" sz="2400" dirty="0" smtClean="0">
                <a:latin typeface="Calibri"/>
              </a:rPr>
              <a:t>Connects </a:t>
            </a:r>
            <a:r>
              <a:rPr lang="en-US" sz="2400" dirty="0" smtClean="0">
                <a:latin typeface="Calibri"/>
              </a:rPr>
              <a:t>to letter-writing </a:t>
            </a:r>
            <a:r>
              <a:rPr lang="en-US" sz="2400" dirty="0" smtClean="0">
                <a:latin typeface="Calibri"/>
              </a:rPr>
              <a:t>tool</a:t>
            </a:r>
            <a:endParaRPr lang="en-US" sz="2400" dirty="0"/>
          </a:p>
        </p:txBody>
      </p:sp>
      <p:pic>
        <p:nvPicPr>
          <p:cNvPr id="3" name="Picture 2"/>
          <p:cNvPicPr>
            <a:picLocks noChangeAspect="1"/>
          </p:cNvPicPr>
          <p:nvPr/>
        </p:nvPicPr>
        <p:blipFill>
          <a:blip r:embed="rId3"/>
          <a:stretch>
            <a:fillRect/>
          </a:stretch>
        </p:blipFill>
        <p:spPr>
          <a:xfrm>
            <a:off x="4684971" y="533400"/>
            <a:ext cx="3963492" cy="5038725"/>
          </a:xfrm>
          <a:prstGeom prst="rect">
            <a:avLst/>
          </a:prstGeom>
          <a:ln>
            <a:solidFill>
              <a:srgbClr val="F47721"/>
            </a:solidFill>
          </a:ln>
        </p:spPr>
      </p:pic>
    </p:spTree>
    <p:extLst>
      <p:ext uri="{BB962C8B-B14F-4D97-AF65-F5344CB8AC3E}">
        <p14:creationId xmlns:p14="http://schemas.microsoft.com/office/powerpoint/2010/main" val="2606993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mplifyLogo.emf"/>
          <p:cNvPicPr>
            <a:picLocks noChangeAspect="1"/>
          </p:cNvPicPr>
          <p:nvPr/>
        </p:nvPicPr>
        <p:blipFill>
          <a:blip r:embed="rId3" cstate="print"/>
          <a:stretch>
            <a:fillRect/>
          </a:stretch>
        </p:blipFill>
        <p:spPr>
          <a:xfrm>
            <a:off x="7772400" y="228600"/>
            <a:ext cx="916968" cy="645991"/>
          </a:xfrm>
          <a:prstGeom prst="rect">
            <a:avLst/>
          </a:prstGeom>
        </p:spPr>
      </p:pic>
      <p:pic>
        <p:nvPicPr>
          <p:cNvPr id="4" name="Picture 3"/>
          <p:cNvPicPr>
            <a:picLocks noChangeAspect="1"/>
          </p:cNvPicPr>
          <p:nvPr/>
        </p:nvPicPr>
        <p:blipFill>
          <a:blip r:embed="rId4"/>
          <a:stretch>
            <a:fillRect/>
          </a:stretch>
        </p:blipFill>
        <p:spPr>
          <a:xfrm>
            <a:off x="415174" y="1447800"/>
            <a:ext cx="4160239" cy="3057525"/>
          </a:xfrm>
          <a:prstGeom prst="rect">
            <a:avLst/>
          </a:prstGeom>
          <a:ln>
            <a:solidFill>
              <a:srgbClr val="F47721"/>
            </a:solidFill>
          </a:ln>
        </p:spPr>
      </p:pic>
      <p:sp>
        <p:nvSpPr>
          <p:cNvPr id="5" name="Rectangle 4"/>
          <p:cNvSpPr/>
          <p:nvPr/>
        </p:nvSpPr>
        <p:spPr>
          <a:xfrm>
            <a:off x="4800600" y="1447800"/>
            <a:ext cx="7543800" cy="1800493"/>
          </a:xfrm>
          <a:prstGeom prst="rect">
            <a:avLst/>
          </a:prstGeom>
        </p:spPr>
        <p:txBody>
          <a:bodyPr>
            <a:spAutoFit/>
          </a:bodyPr>
          <a:lstStyle/>
          <a:p>
            <a:pPr eaLnBrk="1" fontAlgn="auto" hangingPunct="1">
              <a:spcBef>
                <a:spcPts val="0"/>
              </a:spcBef>
              <a:spcAft>
                <a:spcPts val="600"/>
              </a:spcAft>
              <a:defRPr/>
            </a:pPr>
            <a:r>
              <a:rPr lang="en-US" sz="2400" dirty="0" smtClean="0">
                <a:latin typeface="Calibri"/>
              </a:rPr>
              <a:t>Insurance Advocacy</a:t>
            </a:r>
          </a:p>
          <a:p>
            <a:pPr marL="457200" indent="-457200" eaLnBrk="1" fontAlgn="auto" hangingPunct="1">
              <a:spcBef>
                <a:spcPts val="0"/>
              </a:spcBef>
              <a:spcAft>
                <a:spcPts val="600"/>
              </a:spcAft>
              <a:buFont typeface="+mj-lt"/>
              <a:buAutoNum type="arabicPeriod"/>
              <a:defRPr/>
            </a:pPr>
            <a:r>
              <a:rPr lang="en-US" sz="2400" dirty="0" smtClean="0">
                <a:latin typeface="Calibri"/>
              </a:rPr>
              <a:t>Select your insurer</a:t>
            </a:r>
          </a:p>
          <a:p>
            <a:pPr marL="457200" indent="-457200" eaLnBrk="1" fontAlgn="auto" hangingPunct="1">
              <a:spcBef>
                <a:spcPts val="0"/>
              </a:spcBef>
              <a:spcAft>
                <a:spcPts val="600"/>
              </a:spcAft>
              <a:buFont typeface="+mj-lt"/>
              <a:buAutoNum type="arabicPeriod"/>
              <a:defRPr/>
            </a:pPr>
            <a:r>
              <a:rPr lang="en-US" sz="2400" dirty="0" smtClean="0">
                <a:latin typeface="Calibri"/>
              </a:rPr>
              <a:t>Input your zip code</a:t>
            </a:r>
          </a:p>
          <a:p>
            <a:pPr marL="457200" indent="-457200" eaLnBrk="1" fontAlgn="auto" hangingPunct="1">
              <a:spcBef>
                <a:spcPts val="0"/>
              </a:spcBef>
              <a:spcAft>
                <a:spcPts val="600"/>
              </a:spcAft>
              <a:buFont typeface="+mj-lt"/>
              <a:buAutoNum type="arabicPeriod"/>
              <a:defRPr/>
            </a:pPr>
            <a:r>
              <a:rPr lang="en-US" sz="2400" dirty="0" smtClean="0">
                <a:latin typeface="Calibri"/>
              </a:rPr>
              <a:t>Add your story</a:t>
            </a:r>
          </a:p>
        </p:txBody>
      </p:sp>
      <p:pic>
        <p:nvPicPr>
          <p:cNvPr id="6" name="Picture 5"/>
          <p:cNvPicPr>
            <a:picLocks noChangeAspect="1"/>
          </p:cNvPicPr>
          <p:nvPr/>
        </p:nvPicPr>
        <p:blipFill>
          <a:blip r:embed="rId5"/>
          <a:stretch>
            <a:fillRect/>
          </a:stretch>
        </p:blipFill>
        <p:spPr>
          <a:xfrm>
            <a:off x="3002756" y="3767700"/>
            <a:ext cx="4160044" cy="2921495"/>
          </a:xfrm>
          <a:prstGeom prst="rect">
            <a:avLst/>
          </a:prstGeom>
          <a:ln>
            <a:solidFill>
              <a:srgbClr val="F47721"/>
            </a:solidFill>
          </a:ln>
        </p:spPr>
      </p:pic>
    </p:spTree>
    <p:extLst>
      <p:ext uri="{BB962C8B-B14F-4D97-AF65-F5344CB8AC3E}">
        <p14:creationId xmlns:p14="http://schemas.microsoft.com/office/powerpoint/2010/main" val="3849409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1" y="1524000"/>
            <a:ext cx="4038600" cy="1800493"/>
          </a:xfrm>
          <a:prstGeom prst="rect">
            <a:avLst/>
          </a:prstGeom>
        </p:spPr>
        <p:txBody>
          <a:bodyPr wrap="square">
            <a:spAutoFit/>
          </a:bodyPr>
          <a:lstStyle/>
          <a:p>
            <a:pPr eaLnBrk="1" fontAlgn="auto" hangingPunct="1">
              <a:spcBef>
                <a:spcPts val="0"/>
              </a:spcBef>
              <a:spcAft>
                <a:spcPts val="600"/>
              </a:spcAft>
              <a:defRPr/>
            </a:pPr>
            <a:r>
              <a:rPr lang="en-US" sz="2400" b="1" dirty="0" smtClean="0">
                <a:latin typeface="Calibri"/>
                <a:cs typeface="Calibri"/>
              </a:rPr>
              <a:t>AmplifyYourself.org</a:t>
            </a:r>
            <a:endParaRPr lang="en-US" sz="2400" b="1" dirty="0">
              <a:latin typeface="Calibri"/>
              <a:cs typeface="Calibri"/>
            </a:endParaRPr>
          </a:p>
          <a:p>
            <a:pPr marL="457200" indent="-457200" eaLnBrk="1" fontAlgn="auto" hangingPunct="1">
              <a:spcBef>
                <a:spcPts val="0"/>
              </a:spcBef>
              <a:spcAft>
                <a:spcPts val="600"/>
              </a:spcAft>
              <a:buAutoNum type="arabicPeriod" startAt="2"/>
              <a:defRPr/>
            </a:pPr>
            <a:r>
              <a:rPr lang="en-US" sz="2400" dirty="0" smtClean="0">
                <a:latin typeface="Calibri"/>
                <a:cs typeface="Calibri"/>
              </a:rPr>
              <a:t>Federal and state issues</a:t>
            </a:r>
          </a:p>
          <a:p>
            <a:pPr marL="457200" indent="-457200" eaLnBrk="1" fontAlgn="auto" hangingPunct="1">
              <a:spcBef>
                <a:spcPts val="0"/>
              </a:spcBef>
              <a:spcAft>
                <a:spcPts val="600"/>
              </a:spcAft>
              <a:buAutoNum type="arabicPeriod" startAt="2"/>
              <a:defRPr/>
            </a:pPr>
            <a:r>
              <a:rPr lang="en-US" sz="2400" dirty="0" smtClean="0">
                <a:latin typeface="Calibri"/>
                <a:cs typeface="Calibri"/>
              </a:rPr>
              <a:t>Sharing your story</a:t>
            </a:r>
          </a:p>
          <a:p>
            <a:pPr marL="457200" indent="-457200" eaLnBrk="1" fontAlgn="auto" hangingPunct="1">
              <a:spcBef>
                <a:spcPts val="0"/>
              </a:spcBef>
              <a:spcAft>
                <a:spcPts val="600"/>
              </a:spcAft>
              <a:buAutoNum type="arabicPeriod" startAt="2"/>
              <a:defRPr/>
            </a:pPr>
            <a:r>
              <a:rPr lang="en-US" sz="2400" dirty="0" smtClean="0">
                <a:latin typeface="Calibri"/>
                <a:cs typeface="Calibri"/>
              </a:rPr>
              <a:t>Story highlights</a:t>
            </a:r>
          </a:p>
        </p:txBody>
      </p:sp>
      <p:pic>
        <p:nvPicPr>
          <p:cNvPr id="4" name="Picture 3"/>
          <p:cNvPicPr>
            <a:picLocks noChangeAspect="1"/>
          </p:cNvPicPr>
          <p:nvPr/>
        </p:nvPicPr>
        <p:blipFill>
          <a:blip r:embed="rId3"/>
          <a:stretch>
            <a:fillRect/>
          </a:stretch>
        </p:blipFill>
        <p:spPr>
          <a:xfrm>
            <a:off x="5257800" y="1295400"/>
            <a:ext cx="3284706" cy="5086350"/>
          </a:xfrm>
          <a:prstGeom prst="rect">
            <a:avLst/>
          </a:prstGeom>
          <a:ln>
            <a:solidFill>
              <a:srgbClr val="F47721"/>
            </a:solidFill>
          </a:ln>
        </p:spPr>
      </p:pic>
    </p:spTree>
    <p:extLst>
      <p:ext uri="{BB962C8B-B14F-4D97-AF65-F5344CB8AC3E}">
        <p14:creationId xmlns:p14="http://schemas.microsoft.com/office/powerpoint/2010/main" val="3420860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mplifyLogo.emf"/>
          <p:cNvPicPr>
            <a:picLocks noChangeAspect="1"/>
          </p:cNvPicPr>
          <p:nvPr/>
        </p:nvPicPr>
        <p:blipFill>
          <a:blip r:embed="rId2" cstate="print"/>
          <a:stretch>
            <a:fillRect/>
          </a:stretch>
        </p:blipFill>
        <p:spPr>
          <a:xfrm>
            <a:off x="7772400" y="228600"/>
            <a:ext cx="916968" cy="645991"/>
          </a:xfrm>
          <a:prstGeom prst="rect">
            <a:avLst/>
          </a:prstGeom>
        </p:spPr>
      </p:pic>
      <p:sp>
        <p:nvSpPr>
          <p:cNvPr id="4" name="Rectangle 3"/>
          <p:cNvSpPr/>
          <p:nvPr/>
        </p:nvSpPr>
        <p:spPr>
          <a:xfrm>
            <a:off x="1108075" y="1524000"/>
            <a:ext cx="7543800" cy="3999043"/>
          </a:xfrm>
          <a:prstGeom prst="rect">
            <a:avLst/>
          </a:prstGeom>
        </p:spPr>
        <p:txBody>
          <a:bodyPr>
            <a:spAutoFit/>
          </a:bodyPr>
          <a:lstStyle/>
          <a:p>
            <a:pPr eaLnBrk="1" fontAlgn="auto" hangingPunct="1">
              <a:lnSpc>
                <a:spcPct val="114000"/>
              </a:lnSpc>
              <a:spcBef>
                <a:spcPts val="0"/>
              </a:spcBef>
              <a:spcAft>
                <a:spcPts val="600"/>
              </a:spcAft>
              <a:defRPr/>
            </a:pPr>
            <a:r>
              <a:rPr lang="en-US" sz="2400" b="1" dirty="0" smtClean="0">
                <a:latin typeface="Calibri"/>
                <a:cs typeface="Calibri"/>
              </a:rPr>
              <a:t>Your help: spread the word!</a:t>
            </a:r>
            <a:endParaRPr lang="en-US" sz="2400" b="1" dirty="0">
              <a:latin typeface="Calibri"/>
              <a:cs typeface="Calibri"/>
            </a:endParaRPr>
          </a:p>
          <a:p>
            <a:pPr marL="457200" indent="-457200" eaLnBrk="1" fontAlgn="auto" hangingPunct="1">
              <a:lnSpc>
                <a:spcPct val="114000"/>
              </a:lnSpc>
              <a:spcBef>
                <a:spcPts val="0"/>
              </a:spcBef>
              <a:spcAft>
                <a:spcPts val="600"/>
              </a:spcAft>
              <a:buFont typeface="+mj-lt"/>
              <a:buAutoNum type="arabicPeriod"/>
              <a:defRPr/>
            </a:pPr>
            <a:r>
              <a:rPr lang="en-US" sz="2400" dirty="0" smtClean="0">
                <a:latin typeface="Calibri"/>
                <a:cs typeface="Calibri"/>
              </a:rPr>
              <a:t>Ask people to use amplifyyourself.org</a:t>
            </a:r>
            <a:endParaRPr lang="en-US" sz="2400" dirty="0">
              <a:latin typeface="Calibri"/>
              <a:cs typeface="Calibri"/>
            </a:endParaRPr>
          </a:p>
          <a:p>
            <a:pPr marL="914400" lvl="1" indent="-457200" eaLnBrk="1" fontAlgn="auto" hangingPunct="1">
              <a:lnSpc>
                <a:spcPct val="114000"/>
              </a:lnSpc>
              <a:spcBef>
                <a:spcPts val="0"/>
              </a:spcBef>
              <a:spcAft>
                <a:spcPts val="600"/>
              </a:spcAft>
              <a:buFont typeface="+mj-lt"/>
              <a:buAutoNum type="arabicPeriod"/>
              <a:defRPr/>
            </a:pPr>
            <a:r>
              <a:rPr lang="en-US" sz="2400" dirty="0" smtClean="0">
                <a:latin typeface="Calibri"/>
                <a:cs typeface="Calibri"/>
              </a:rPr>
              <a:t>Letter writing tools</a:t>
            </a:r>
            <a:endParaRPr lang="en-US" sz="2400" dirty="0">
              <a:latin typeface="Calibri"/>
              <a:cs typeface="Calibri"/>
            </a:endParaRPr>
          </a:p>
          <a:p>
            <a:pPr marL="914400" lvl="1" indent="-457200" eaLnBrk="1" fontAlgn="auto" hangingPunct="1">
              <a:lnSpc>
                <a:spcPct val="114000"/>
              </a:lnSpc>
              <a:spcBef>
                <a:spcPts val="0"/>
              </a:spcBef>
              <a:spcAft>
                <a:spcPts val="600"/>
              </a:spcAft>
              <a:buFont typeface="+mj-lt"/>
              <a:buAutoNum type="arabicPeriod"/>
              <a:defRPr/>
            </a:pPr>
            <a:r>
              <a:rPr lang="en-US" sz="2400" dirty="0" smtClean="0">
                <a:latin typeface="Calibri"/>
                <a:cs typeface="Calibri"/>
              </a:rPr>
              <a:t>Share their story!</a:t>
            </a:r>
          </a:p>
          <a:p>
            <a:pPr marL="457200" indent="-457200">
              <a:lnSpc>
                <a:spcPct val="114000"/>
              </a:lnSpc>
              <a:spcAft>
                <a:spcPts val="600"/>
              </a:spcAft>
              <a:buFont typeface="+mj-lt"/>
              <a:buAutoNum type="arabicPeriod"/>
              <a:defRPr/>
            </a:pPr>
            <a:r>
              <a:rPr lang="en-US" sz="2400" dirty="0">
                <a:latin typeface="Calibri"/>
                <a:cs typeface="Calibri"/>
              </a:rPr>
              <a:t>Share, like, and comment on Amplify social media</a:t>
            </a:r>
          </a:p>
          <a:p>
            <a:pPr marL="457200" indent="-457200">
              <a:lnSpc>
                <a:spcPct val="114000"/>
              </a:lnSpc>
              <a:spcAft>
                <a:spcPts val="600"/>
              </a:spcAft>
              <a:buFont typeface="+mj-lt"/>
              <a:buAutoNum type="arabicPeriod"/>
              <a:defRPr/>
            </a:pPr>
            <a:r>
              <a:rPr lang="en-US" sz="2400" dirty="0" smtClean="0">
                <a:latin typeface="Calibri"/>
                <a:cs typeface="Calibri"/>
              </a:rPr>
              <a:t>Print and share the flyer</a:t>
            </a:r>
            <a:endParaRPr lang="en-US" sz="2400" dirty="0">
              <a:latin typeface="Calibri"/>
              <a:cs typeface="Calibri"/>
            </a:endParaRPr>
          </a:p>
          <a:p>
            <a:pPr lvl="1" eaLnBrk="1" fontAlgn="auto" hangingPunct="1">
              <a:lnSpc>
                <a:spcPct val="114000"/>
              </a:lnSpc>
              <a:spcBef>
                <a:spcPts val="0"/>
              </a:spcBef>
              <a:spcAft>
                <a:spcPts val="600"/>
              </a:spcAft>
              <a:defRPr/>
            </a:pPr>
            <a:endParaRPr lang="en-US" sz="2400" dirty="0">
              <a:latin typeface="Calibri"/>
              <a:cs typeface="Calibri"/>
            </a:endParaRPr>
          </a:p>
          <a:p>
            <a:pPr lvl="1" eaLnBrk="1" fontAlgn="auto" hangingPunct="1">
              <a:lnSpc>
                <a:spcPct val="114000"/>
              </a:lnSpc>
              <a:spcBef>
                <a:spcPts val="0"/>
              </a:spcBef>
              <a:spcAft>
                <a:spcPts val="600"/>
              </a:spcAft>
              <a:defRPr/>
            </a:pPr>
            <a:r>
              <a:rPr lang="en-US" sz="2400" dirty="0" smtClean="0">
                <a:latin typeface="Calibri"/>
                <a:cs typeface="Calibri"/>
              </a:rPr>
              <a:t>Questions?  </a:t>
            </a:r>
            <a:r>
              <a:rPr lang="en-US" sz="2400" dirty="0" smtClean="0">
                <a:latin typeface="Calibri"/>
                <a:cs typeface="Calibri"/>
                <a:hlinkClick r:id="rId3"/>
              </a:rPr>
              <a:t>amplify@amputee-coalition.org</a:t>
            </a:r>
            <a:r>
              <a:rPr lang="en-US" sz="2400" dirty="0" smtClean="0">
                <a:latin typeface="Calibri"/>
                <a:cs typeface="Calibri"/>
              </a:rPr>
              <a:t> </a:t>
            </a:r>
            <a:endParaRPr lang="en-US" sz="2400" dirty="0">
              <a:latin typeface="Calibri"/>
              <a:cs typeface="Calibri"/>
            </a:endParaRPr>
          </a:p>
        </p:txBody>
      </p:sp>
    </p:spTree>
    <p:extLst>
      <p:ext uri="{BB962C8B-B14F-4D97-AF65-F5344CB8AC3E}">
        <p14:creationId xmlns:p14="http://schemas.microsoft.com/office/powerpoint/2010/main" val="2769579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mplifyLogo.emf"/>
          <p:cNvPicPr>
            <a:picLocks noChangeAspect="1"/>
          </p:cNvPicPr>
          <p:nvPr/>
        </p:nvPicPr>
        <p:blipFill>
          <a:blip r:embed="rId3" cstate="print"/>
          <a:stretch>
            <a:fillRect/>
          </a:stretch>
        </p:blipFill>
        <p:spPr>
          <a:xfrm>
            <a:off x="2590800" y="1828800"/>
            <a:ext cx="3652748" cy="2573309"/>
          </a:xfrm>
          <a:prstGeom prst="rect">
            <a:avLst/>
          </a:prstGeom>
        </p:spPr>
      </p:pic>
    </p:spTree>
    <p:extLst>
      <p:ext uri="{BB962C8B-B14F-4D97-AF65-F5344CB8AC3E}">
        <p14:creationId xmlns:p14="http://schemas.microsoft.com/office/powerpoint/2010/main" val="2061513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405" y="0"/>
            <a:ext cx="3531800" cy="4876800"/>
          </a:xfrm>
          <a:prstGeom prst="rect">
            <a:avLst/>
          </a:prstGeom>
        </p:spPr>
      </p:pic>
      <p:pic>
        <p:nvPicPr>
          <p:cNvPr id="5" name="Picture 4"/>
          <p:cNvPicPr>
            <a:picLocks noChangeAspect="1"/>
          </p:cNvPicPr>
          <p:nvPr/>
        </p:nvPicPr>
        <p:blipFill>
          <a:blip r:embed="rId4"/>
          <a:stretch>
            <a:fillRect/>
          </a:stretch>
        </p:blipFill>
        <p:spPr>
          <a:xfrm>
            <a:off x="3542586" y="4014787"/>
            <a:ext cx="2815302" cy="2767012"/>
          </a:xfrm>
          <a:prstGeom prst="rect">
            <a:avLst/>
          </a:prstGeom>
        </p:spPr>
      </p:pic>
      <p:pic>
        <p:nvPicPr>
          <p:cNvPr id="6" name="Picture 5"/>
          <p:cNvPicPr>
            <a:picLocks noChangeAspect="1"/>
          </p:cNvPicPr>
          <p:nvPr/>
        </p:nvPicPr>
        <p:blipFill>
          <a:blip r:embed="rId5"/>
          <a:stretch>
            <a:fillRect/>
          </a:stretch>
        </p:blipFill>
        <p:spPr>
          <a:xfrm>
            <a:off x="3519395" y="152400"/>
            <a:ext cx="5463708" cy="3862387"/>
          </a:xfrm>
          <a:prstGeom prst="rect">
            <a:avLst/>
          </a:prstGeom>
        </p:spPr>
      </p:pic>
    </p:spTree>
    <p:extLst>
      <p:ext uri="{BB962C8B-B14F-4D97-AF65-F5344CB8AC3E}">
        <p14:creationId xmlns:p14="http://schemas.microsoft.com/office/powerpoint/2010/main" val="3253817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mplifyLogo.emf"/>
          <p:cNvPicPr>
            <a:picLocks noChangeAspect="1"/>
          </p:cNvPicPr>
          <p:nvPr/>
        </p:nvPicPr>
        <p:blipFill>
          <a:blip r:embed="rId2" cstate="print"/>
          <a:stretch>
            <a:fillRect/>
          </a:stretch>
        </p:blipFill>
        <p:spPr>
          <a:xfrm>
            <a:off x="7772400" y="228600"/>
            <a:ext cx="916968" cy="64599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210473928"/>
              </p:ext>
            </p:extLst>
          </p:nvPr>
        </p:nvGraphicFramePr>
        <p:xfrm>
          <a:off x="457199" y="1219200"/>
          <a:ext cx="8232169" cy="5257801"/>
        </p:xfrm>
        <a:graphic>
          <a:graphicData uri="http://schemas.openxmlformats.org/drawingml/2006/table">
            <a:tbl>
              <a:tblPr>
                <a:tableStyleId>{5C22544A-7EE6-4342-B048-85BDC9FD1C3A}</a:tableStyleId>
              </a:tblPr>
              <a:tblGrid>
                <a:gridCol w="990601"/>
                <a:gridCol w="1295400"/>
                <a:gridCol w="1066800"/>
                <a:gridCol w="1295400"/>
                <a:gridCol w="1143000"/>
                <a:gridCol w="1447800"/>
                <a:gridCol w="993168"/>
              </a:tblGrid>
              <a:tr h="700015">
                <a:tc gridSpan="2">
                  <a:txBody>
                    <a:bodyPr/>
                    <a:lstStyle/>
                    <a:p>
                      <a:pPr algn="l" fontAlgn="ctr"/>
                      <a:r>
                        <a:rPr lang="en-US" sz="2500" u="none" strike="noStrike" dirty="0">
                          <a:effectLst/>
                        </a:rPr>
                        <a:t>March 2017</a:t>
                      </a:r>
                      <a:endParaRPr lang="en-US" sz="2500" b="0" i="0" u="none" strike="noStrike" dirty="0">
                        <a:solidFill>
                          <a:srgbClr val="669933"/>
                        </a:solidFill>
                        <a:effectLst/>
                        <a:latin typeface="Calibri" panose="020F0502020204030204" pitchFamily="34" charset="0"/>
                      </a:endParaRPr>
                    </a:p>
                  </a:txBody>
                  <a:tcPr marL="3440" marR="3440" marT="3440" marB="0" anchor="ctr"/>
                </a:tc>
                <a:tc hMerge="1">
                  <a:txBody>
                    <a:bodyPr/>
                    <a:lstStyle/>
                    <a:p>
                      <a:endParaRPr lang="en-US"/>
                    </a:p>
                  </a:txBody>
                  <a:tcPr/>
                </a:tc>
                <a:tc>
                  <a:txBody>
                    <a:bodyPr/>
                    <a:lstStyle/>
                    <a:p>
                      <a:pPr algn="l" fontAlgn="ctr"/>
                      <a:r>
                        <a:rPr lang="en-US" sz="2500" u="none" strike="noStrike">
                          <a:effectLst/>
                        </a:rPr>
                        <a:t> </a:t>
                      </a:r>
                      <a:endParaRPr lang="en-US" sz="2500" b="0" i="0" u="none" strike="noStrike">
                        <a:solidFill>
                          <a:srgbClr val="669933"/>
                        </a:solidFill>
                        <a:effectLst/>
                        <a:latin typeface="Calibri" panose="020F0502020204030204" pitchFamily="34" charset="0"/>
                      </a:endParaRPr>
                    </a:p>
                  </a:txBody>
                  <a:tcPr marL="3440" marR="3440" marT="3440" marB="0" anchor="ctr"/>
                </a:tc>
                <a:tc>
                  <a:txBody>
                    <a:bodyPr/>
                    <a:lstStyle/>
                    <a:p>
                      <a:pPr algn="l" fontAlgn="ctr"/>
                      <a:r>
                        <a:rPr lang="en-US" sz="800" u="none" strike="noStrike">
                          <a:effectLst/>
                        </a:rPr>
                        <a:t> </a:t>
                      </a:r>
                      <a:endParaRPr lang="en-US" sz="800" b="0" i="0" u="none" strike="noStrike">
                        <a:solidFill>
                          <a:srgbClr val="4D7326"/>
                        </a:solidFill>
                        <a:effectLst/>
                        <a:latin typeface="Calibri" panose="020F0502020204030204" pitchFamily="34" charset="0"/>
                      </a:endParaRPr>
                    </a:p>
                  </a:txBody>
                  <a:tcPr marL="3440" marR="3440" marT="3440" marB="0" anchor="ctr"/>
                </a:tc>
                <a:tc>
                  <a:txBody>
                    <a:bodyPr/>
                    <a:lstStyle/>
                    <a:p>
                      <a:pPr algn="l" fontAlgn="ctr"/>
                      <a:r>
                        <a:rPr lang="en-US" sz="800" u="none" strike="noStrike">
                          <a:effectLst/>
                        </a:rPr>
                        <a:t> </a:t>
                      </a:r>
                      <a:endParaRPr lang="en-US" sz="800" b="0" i="0" u="none" strike="noStrike">
                        <a:solidFill>
                          <a:srgbClr val="4D7326"/>
                        </a:solidFill>
                        <a:effectLst/>
                        <a:latin typeface="Calibri" panose="020F0502020204030204" pitchFamily="34" charset="0"/>
                      </a:endParaRPr>
                    </a:p>
                  </a:txBody>
                  <a:tcPr marL="3440" marR="3440" marT="3440" marB="0" anchor="ctr"/>
                </a:tc>
                <a:tc>
                  <a:txBody>
                    <a:bodyPr/>
                    <a:lstStyle/>
                    <a:p>
                      <a:pPr algn="l" fontAlgn="ctr"/>
                      <a:r>
                        <a:rPr lang="en-US" sz="800" u="none" strike="noStrike">
                          <a:effectLst/>
                        </a:rPr>
                        <a:t> </a:t>
                      </a:r>
                      <a:endParaRPr lang="en-US" sz="800" b="0" i="0" u="none" strike="noStrike">
                        <a:solidFill>
                          <a:srgbClr val="4D7326"/>
                        </a:solidFill>
                        <a:effectLst/>
                        <a:latin typeface="Calibri" panose="020F0502020204030204" pitchFamily="34" charset="0"/>
                      </a:endParaRPr>
                    </a:p>
                  </a:txBody>
                  <a:tcPr marL="3440" marR="3440" marT="3440" marB="0" anchor="ctr"/>
                </a:tc>
                <a:tc>
                  <a:txBody>
                    <a:bodyPr/>
                    <a:lstStyle/>
                    <a:p>
                      <a:pPr algn="r" fontAlgn="ctr"/>
                      <a:endParaRPr lang="en-US" sz="2500" b="0" i="0" u="none" strike="noStrike">
                        <a:solidFill>
                          <a:srgbClr val="669933"/>
                        </a:solidFill>
                        <a:effectLst/>
                        <a:latin typeface="Calibri" panose="020F0502020204030204" pitchFamily="34" charset="0"/>
                      </a:endParaRPr>
                    </a:p>
                  </a:txBody>
                  <a:tcPr marL="3440" marR="3440" marT="3440" marB="0" anchor="ctr"/>
                </a:tc>
              </a:tr>
              <a:tr h="242376">
                <a:tc>
                  <a:txBody>
                    <a:bodyPr/>
                    <a:lstStyle/>
                    <a:p>
                      <a:pPr algn="l" fontAlgn="ctr"/>
                      <a:r>
                        <a:rPr lang="en-US" sz="800" u="none" strike="noStrike">
                          <a:effectLst/>
                        </a:rPr>
                        <a:t>SUNDAY</a:t>
                      </a:r>
                      <a:endParaRPr lang="en-US" sz="800" b="0" i="0" u="none" strike="noStrike">
                        <a:solidFill>
                          <a:srgbClr val="4D7326"/>
                        </a:solidFill>
                        <a:effectLst/>
                        <a:latin typeface="Calibri" panose="020F0502020204030204" pitchFamily="34" charset="0"/>
                      </a:endParaRPr>
                    </a:p>
                  </a:txBody>
                  <a:tcPr marL="72241" marR="3440" marT="3440" marB="0" anchor="ctr"/>
                </a:tc>
                <a:tc>
                  <a:txBody>
                    <a:bodyPr/>
                    <a:lstStyle/>
                    <a:p>
                      <a:pPr algn="l" fontAlgn="ctr"/>
                      <a:r>
                        <a:rPr lang="en-US" sz="800" u="none" strike="noStrike">
                          <a:effectLst/>
                        </a:rPr>
                        <a:t>MONDAY</a:t>
                      </a:r>
                      <a:endParaRPr lang="en-US" sz="800" b="0" i="0" u="none" strike="noStrike">
                        <a:solidFill>
                          <a:srgbClr val="4D7326"/>
                        </a:solidFill>
                        <a:effectLst/>
                        <a:latin typeface="Calibri" panose="020F0502020204030204" pitchFamily="34" charset="0"/>
                      </a:endParaRPr>
                    </a:p>
                  </a:txBody>
                  <a:tcPr marL="72241" marR="3440" marT="3440" marB="0" anchor="ctr"/>
                </a:tc>
                <a:tc>
                  <a:txBody>
                    <a:bodyPr/>
                    <a:lstStyle/>
                    <a:p>
                      <a:pPr algn="l" fontAlgn="ctr"/>
                      <a:r>
                        <a:rPr lang="en-US" sz="800" u="none" strike="noStrike">
                          <a:effectLst/>
                        </a:rPr>
                        <a:t>TUESDAY</a:t>
                      </a:r>
                      <a:endParaRPr lang="en-US" sz="800" b="0" i="0" u="none" strike="noStrike">
                        <a:solidFill>
                          <a:srgbClr val="4D7326"/>
                        </a:solidFill>
                        <a:effectLst/>
                        <a:latin typeface="Calibri" panose="020F0502020204030204" pitchFamily="34" charset="0"/>
                      </a:endParaRPr>
                    </a:p>
                  </a:txBody>
                  <a:tcPr marL="72241" marR="3440" marT="3440" marB="0" anchor="ctr"/>
                </a:tc>
                <a:tc>
                  <a:txBody>
                    <a:bodyPr/>
                    <a:lstStyle/>
                    <a:p>
                      <a:pPr algn="l" fontAlgn="ctr"/>
                      <a:r>
                        <a:rPr lang="en-US" sz="800" u="none" strike="noStrike">
                          <a:effectLst/>
                        </a:rPr>
                        <a:t>WEDNESDAY</a:t>
                      </a:r>
                      <a:endParaRPr lang="en-US" sz="800" b="0" i="0" u="none" strike="noStrike">
                        <a:solidFill>
                          <a:srgbClr val="4D7326"/>
                        </a:solidFill>
                        <a:effectLst/>
                        <a:latin typeface="Calibri" panose="020F0502020204030204" pitchFamily="34" charset="0"/>
                      </a:endParaRPr>
                    </a:p>
                  </a:txBody>
                  <a:tcPr marL="72241" marR="3440" marT="3440" marB="0" anchor="ctr"/>
                </a:tc>
                <a:tc>
                  <a:txBody>
                    <a:bodyPr/>
                    <a:lstStyle/>
                    <a:p>
                      <a:pPr algn="l" fontAlgn="ctr"/>
                      <a:r>
                        <a:rPr lang="en-US" sz="800" u="none" strike="noStrike">
                          <a:effectLst/>
                        </a:rPr>
                        <a:t>THURSDAY</a:t>
                      </a:r>
                      <a:endParaRPr lang="en-US" sz="800" b="0" i="0" u="none" strike="noStrike">
                        <a:solidFill>
                          <a:srgbClr val="4D7326"/>
                        </a:solidFill>
                        <a:effectLst/>
                        <a:latin typeface="Calibri" panose="020F0502020204030204" pitchFamily="34" charset="0"/>
                      </a:endParaRPr>
                    </a:p>
                  </a:txBody>
                  <a:tcPr marL="72241" marR="3440" marT="3440" marB="0" anchor="ctr"/>
                </a:tc>
                <a:tc>
                  <a:txBody>
                    <a:bodyPr/>
                    <a:lstStyle/>
                    <a:p>
                      <a:pPr algn="l" fontAlgn="ctr"/>
                      <a:r>
                        <a:rPr lang="en-US" sz="800" u="none" strike="noStrike">
                          <a:effectLst/>
                        </a:rPr>
                        <a:t>FRIDAY</a:t>
                      </a:r>
                      <a:endParaRPr lang="en-US" sz="800" b="0" i="0" u="none" strike="noStrike">
                        <a:solidFill>
                          <a:srgbClr val="4D7326"/>
                        </a:solidFill>
                        <a:effectLst/>
                        <a:latin typeface="Calibri" panose="020F0502020204030204" pitchFamily="34" charset="0"/>
                      </a:endParaRPr>
                    </a:p>
                  </a:txBody>
                  <a:tcPr marL="72241" marR="3440" marT="3440" marB="0" anchor="ctr"/>
                </a:tc>
                <a:tc>
                  <a:txBody>
                    <a:bodyPr/>
                    <a:lstStyle/>
                    <a:p>
                      <a:pPr algn="l" fontAlgn="ctr"/>
                      <a:r>
                        <a:rPr lang="en-US" sz="800" u="none" strike="noStrike">
                          <a:effectLst/>
                        </a:rPr>
                        <a:t>SATURDAY</a:t>
                      </a:r>
                      <a:endParaRPr lang="en-US" sz="800" b="0" i="0" u="none" strike="noStrike">
                        <a:solidFill>
                          <a:srgbClr val="4D7326"/>
                        </a:solidFill>
                        <a:effectLst/>
                        <a:latin typeface="Calibri" panose="020F0502020204030204" pitchFamily="34" charset="0"/>
                      </a:endParaRPr>
                    </a:p>
                  </a:txBody>
                  <a:tcPr marL="72241" marR="3440" marT="3440" marB="0" anchor="ctr"/>
                </a:tc>
              </a:tr>
              <a:tr h="217303">
                <a:tc>
                  <a:txBody>
                    <a:bodyPr/>
                    <a:lstStyle/>
                    <a:p>
                      <a:pPr algn="l" fontAlgn="b"/>
                      <a:r>
                        <a:rPr lang="en-US" sz="800" u="none" strike="noStrike">
                          <a:effectLst/>
                        </a:rPr>
                        <a:t>26</a:t>
                      </a:r>
                      <a:endParaRPr lang="en-US" sz="800" b="0" i="0" u="none" strike="noStrike">
                        <a:solidFill>
                          <a:srgbClr val="BFBFBF"/>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27</a:t>
                      </a:r>
                      <a:endParaRPr lang="en-US" sz="800" b="0" i="0" u="none" strike="noStrike">
                        <a:solidFill>
                          <a:srgbClr val="BFBFBF"/>
                        </a:solidFill>
                        <a:effectLst/>
                        <a:latin typeface="Calibri" panose="020F0502020204030204" pitchFamily="34" charset="0"/>
                      </a:endParaRPr>
                    </a:p>
                  </a:txBody>
                  <a:tcPr marL="72241" marR="3440" marT="3440" marB="0" anchor="b"/>
                </a:tc>
                <a:tc>
                  <a:txBody>
                    <a:bodyPr/>
                    <a:lstStyle/>
                    <a:p>
                      <a:pPr algn="l" fontAlgn="b"/>
                      <a:r>
                        <a:rPr lang="en-US" sz="800" u="none" strike="noStrike" dirty="0">
                          <a:effectLst/>
                        </a:rPr>
                        <a:t>28</a:t>
                      </a:r>
                      <a:endParaRPr lang="en-US" sz="800" b="0" i="0" u="none" strike="noStrike" dirty="0">
                        <a:solidFill>
                          <a:srgbClr val="BFBFBF"/>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1</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2</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3</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4</a:t>
                      </a:r>
                      <a:endParaRPr lang="en-US" sz="800" b="0" i="0" u="none" strike="noStrike">
                        <a:solidFill>
                          <a:srgbClr val="595959"/>
                        </a:solidFill>
                        <a:effectLst/>
                        <a:latin typeface="Calibri" panose="020F0502020204030204" pitchFamily="34" charset="0"/>
                      </a:endParaRPr>
                    </a:p>
                  </a:txBody>
                  <a:tcPr marL="72241" marR="3440" marT="3440" marB="0" anchor="b"/>
                </a:tc>
              </a:tr>
              <a:tr h="645779">
                <a:tc>
                  <a:txBody>
                    <a:bodyPr/>
                    <a:lstStyle/>
                    <a:p>
                      <a:pPr algn="l" fontAlgn="t"/>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endParaRPr lang="en-US" sz="800" b="0" i="0" u="none" strike="noStrike" dirty="0">
                        <a:solidFill>
                          <a:srgbClr val="404040"/>
                        </a:solidFill>
                        <a:effectLst/>
                        <a:latin typeface="Calibri" panose="020F0502020204030204" pitchFamily="34" charset="0"/>
                      </a:endParaRPr>
                    </a:p>
                  </a:txBody>
                  <a:tcPr marL="3440" marR="3440" marT="3440" marB="0"/>
                </a:tc>
                <a:tc>
                  <a:txBody>
                    <a:bodyPr/>
                    <a:lstStyle/>
                    <a:p>
                      <a:pPr algn="l" fontAlgn="t"/>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r>
                        <a:rPr lang="en-US" sz="800" u="none" strike="noStrike">
                          <a:effectLst/>
                        </a:rPr>
                        <a:t>Amplify Campaign Design Standards issued</a:t>
                      </a:r>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endParaRPr lang="en-US" sz="800" b="0" i="0" u="none" strike="noStrike" dirty="0">
                        <a:solidFill>
                          <a:srgbClr val="404040"/>
                        </a:solidFill>
                        <a:effectLst/>
                        <a:latin typeface="Calibri" panose="020F0502020204030204" pitchFamily="34" charset="0"/>
                      </a:endParaRPr>
                    </a:p>
                  </a:txBody>
                  <a:tcPr marL="3440" marR="3440" marT="3440" marB="0"/>
                </a:tc>
              </a:tr>
              <a:tr h="217303">
                <a:tc>
                  <a:txBody>
                    <a:bodyPr/>
                    <a:lstStyle/>
                    <a:p>
                      <a:pPr algn="l" fontAlgn="b"/>
                      <a:r>
                        <a:rPr lang="en-US" sz="800" u="none" strike="noStrike">
                          <a:effectLst/>
                        </a:rPr>
                        <a:t>5</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6</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7</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8</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9</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10</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11</a:t>
                      </a:r>
                      <a:endParaRPr lang="en-US" sz="800" b="0" i="0" u="none" strike="noStrike">
                        <a:solidFill>
                          <a:srgbClr val="595959"/>
                        </a:solidFill>
                        <a:effectLst/>
                        <a:latin typeface="Calibri" panose="020F0502020204030204" pitchFamily="34" charset="0"/>
                      </a:endParaRPr>
                    </a:p>
                  </a:txBody>
                  <a:tcPr marL="72241" marR="3440" marT="3440" marB="0" anchor="b"/>
                </a:tc>
              </a:tr>
              <a:tr h="645779">
                <a:tc>
                  <a:txBody>
                    <a:bodyPr/>
                    <a:lstStyle/>
                    <a:p>
                      <a:pPr algn="l" fontAlgn="t"/>
                      <a:r>
                        <a:rPr lang="en-US" sz="800" u="none" strike="noStrike">
                          <a:effectLst/>
                        </a:rPr>
                        <a:t> </a:t>
                      </a:r>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r>
                        <a:rPr lang="en-US" sz="800" u="none" strike="noStrike">
                          <a:effectLst/>
                        </a:rPr>
                        <a:t>inMotion articles published: design refresh issue</a:t>
                      </a:r>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r>
                        <a:rPr lang="en-US" sz="800" u="none" strike="noStrike">
                          <a:effectLst/>
                        </a:rPr>
                        <a:t>Hill Day Email update</a:t>
                      </a:r>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r>
                        <a:rPr lang="en-US" sz="800" u="none" strike="noStrike">
                          <a:effectLst/>
                        </a:rPr>
                        <a:t>PR Key messaging draft for review</a:t>
                      </a:r>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r>
                        <a:rPr lang="en-US" sz="800" u="none" strike="noStrike">
                          <a:effectLst/>
                        </a:rPr>
                        <a:t> </a:t>
                      </a:r>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r>
                        <a:rPr lang="en-US" sz="800" u="none" strike="noStrike">
                          <a:effectLst/>
                        </a:rPr>
                        <a:t>LLAM Month Calendar Published</a:t>
                      </a:r>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r>
                        <a:rPr lang="en-US" sz="800" u="none" strike="noStrike">
                          <a:effectLst/>
                        </a:rPr>
                        <a:t> </a:t>
                      </a:r>
                      <a:endParaRPr lang="en-US" sz="800" b="0" i="0" u="none" strike="noStrike">
                        <a:solidFill>
                          <a:srgbClr val="404040"/>
                        </a:solidFill>
                        <a:effectLst/>
                        <a:latin typeface="Calibri" panose="020F0502020204030204" pitchFamily="34" charset="0"/>
                      </a:endParaRPr>
                    </a:p>
                  </a:txBody>
                  <a:tcPr marL="3440" marR="3440" marT="3440" marB="0"/>
                </a:tc>
              </a:tr>
              <a:tr h="217303">
                <a:tc>
                  <a:txBody>
                    <a:bodyPr/>
                    <a:lstStyle/>
                    <a:p>
                      <a:pPr algn="l" fontAlgn="b"/>
                      <a:r>
                        <a:rPr lang="en-US" sz="800" u="none" strike="noStrike">
                          <a:effectLst/>
                        </a:rPr>
                        <a:t>12</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13</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14</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15</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16</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17</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18</a:t>
                      </a:r>
                      <a:endParaRPr lang="en-US" sz="800" b="0" i="0" u="none" strike="noStrike">
                        <a:solidFill>
                          <a:srgbClr val="595959"/>
                        </a:solidFill>
                        <a:effectLst/>
                        <a:latin typeface="Calibri" panose="020F0502020204030204" pitchFamily="34" charset="0"/>
                      </a:endParaRPr>
                    </a:p>
                  </a:txBody>
                  <a:tcPr marL="72241" marR="3440" marT="3440" marB="0" anchor="b"/>
                </a:tc>
              </a:tr>
              <a:tr h="645779">
                <a:tc>
                  <a:txBody>
                    <a:bodyPr/>
                    <a:lstStyle/>
                    <a:p>
                      <a:pPr algn="l" fontAlgn="t"/>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r>
                        <a:rPr lang="en-US" sz="800" u="none" strike="noStrike">
                          <a:effectLst/>
                        </a:rPr>
                        <a:t>CQ Engage: Gubernatorial Proclamation Campaign</a:t>
                      </a:r>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r>
                        <a:rPr lang="en-US" sz="800" u="none" strike="noStrike">
                          <a:effectLst/>
                        </a:rPr>
                        <a:t>Hill Day Email update</a:t>
                      </a:r>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r>
                        <a:rPr lang="en-US" sz="800" u="none" strike="noStrike">
                          <a:effectLst/>
                        </a:rPr>
                        <a:t>Hill Day Webinar</a:t>
                      </a:r>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r>
                        <a:rPr lang="en-US" sz="800" u="none" strike="noStrike">
                          <a:effectLst/>
                        </a:rPr>
                        <a:t>Begin LLAM pitches</a:t>
                      </a:r>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r>
                        <a:rPr lang="en-US" sz="800" u="none" strike="noStrike">
                          <a:effectLst/>
                        </a:rPr>
                        <a:t>AMPLIFY Promo Kit launched, "Strike Force" set</a:t>
                      </a:r>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endParaRPr lang="en-US" sz="800" b="0" i="0" u="none" strike="noStrike">
                        <a:solidFill>
                          <a:srgbClr val="404040"/>
                        </a:solidFill>
                        <a:effectLst/>
                        <a:latin typeface="Calibri" panose="020F0502020204030204" pitchFamily="34" charset="0"/>
                      </a:endParaRPr>
                    </a:p>
                  </a:txBody>
                  <a:tcPr marL="3440" marR="3440" marT="3440" marB="0"/>
                </a:tc>
              </a:tr>
              <a:tr h="217303">
                <a:tc>
                  <a:txBody>
                    <a:bodyPr/>
                    <a:lstStyle/>
                    <a:p>
                      <a:pPr algn="l" fontAlgn="b"/>
                      <a:r>
                        <a:rPr lang="en-US" sz="800" u="none" strike="noStrike">
                          <a:effectLst/>
                        </a:rPr>
                        <a:t>19</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20</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21</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22</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23</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24</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25</a:t>
                      </a:r>
                      <a:endParaRPr lang="en-US" sz="800" b="0" i="0" u="none" strike="noStrike">
                        <a:solidFill>
                          <a:srgbClr val="595959"/>
                        </a:solidFill>
                        <a:effectLst/>
                        <a:latin typeface="Calibri" panose="020F0502020204030204" pitchFamily="34" charset="0"/>
                      </a:endParaRPr>
                    </a:p>
                  </a:txBody>
                  <a:tcPr marL="72241" marR="3440" marT="3440" marB="0" anchor="b"/>
                </a:tc>
              </a:tr>
              <a:tr h="645779">
                <a:tc>
                  <a:txBody>
                    <a:bodyPr/>
                    <a:lstStyle/>
                    <a:p>
                      <a:pPr algn="l" fontAlgn="t"/>
                      <a:r>
                        <a:rPr lang="en-US" sz="800" u="none" strike="noStrike">
                          <a:effectLst/>
                        </a:rPr>
                        <a:t> </a:t>
                      </a:r>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r>
                        <a:rPr lang="en-US" sz="800" u="none" strike="noStrike">
                          <a:effectLst/>
                        </a:rPr>
                        <a:t>CQ Engage: Insurance Contacts Launch</a:t>
                      </a:r>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r>
                        <a:rPr lang="en-US" sz="800" u="none" strike="noStrike">
                          <a:effectLst/>
                        </a:rPr>
                        <a:t>Hill Day Email update</a:t>
                      </a:r>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r>
                        <a:rPr lang="en-US" sz="800" u="none" strike="noStrike">
                          <a:effectLst/>
                        </a:rPr>
                        <a:t> </a:t>
                      </a:r>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r>
                        <a:rPr lang="en-US" sz="800" u="none" strike="noStrike">
                          <a:effectLst/>
                        </a:rPr>
                        <a:t> </a:t>
                      </a:r>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r>
                        <a:rPr lang="en-US" sz="800" u="none" strike="noStrike">
                          <a:effectLst/>
                        </a:rPr>
                        <a:t>Strike force folloup</a:t>
                      </a:r>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r>
                        <a:rPr lang="en-US" sz="800" u="none" strike="noStrike">
                          <a:effectLst/>
                        </a:rPr>
                        <a:t>Website update scheduled</a:t>
                      </a:r>
                      <a:endParaRPr lang="en-US" sz="800" b="0" i="0" u="none" strike="noStrike">
                        <a:solidFill>
                          <a:srgbClr val="404040"/>
                        </a:solidFill>
                        <a:effectLst/>
                        <a:latin typeface="Calibri" panose="020F0502020204030204" pitchFamily="34" charset="0"/>
                      </a:endParaRPr>
                    </a:p>
                  </a:txBody>
                  <a:tcPr marL="3440" marR="3440" marT="3440" marB="0"/>
                </a:tc>
              </a:tr>
              <a:tr h="217303">
                <a:tc>
                  <a:txBody>
                    <a:bodyPr/>
                    <a:lstStyle/>
                    <a:p>
                      <a:pPr algn="l" fontAlgn="b"/>
                      <a:r>
                        <a:rPr lang="en-US" sz="800" u="none" strike="noStrike">
                          <a:effectLst/>
                        </a:rPr>
                        <a:t>26</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27</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28</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29</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30</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31</a:t>
                      </a:r>
                      <a:endParaRPr lang="en-US" sz="800" b="0" i="0" u="none" strike="noStrike">
                        <a:solidFill>
                          <a:srgbClr val="595959"/>
                        </a:solidFill>
                        <a:effectLst/>
                        <a:latin typeface="Calibri" panose="020F0502020204030204" pitchFamily="34" charset="0"/>
                      </a:endParaRPr>
                    </a:p>
                  </a:txBody>
                  <a:tcPr marL="72241" marR="3440" marT="3440" marB="0" anchor="b"/>
                </a:tc>
                <a:tc>
                  <a:txBody>
                    <a:bodyPr/>
                    <a:lstStyle/>
                    <a:p>
                      <a:pPr algn="l" fontAlgn="b"/>
                      <a:r>
                        <a:rPr lang="en-US" sz="800" u="none" strike="noStrike">
                          <a:effectLst/>
                        </a:rPr>
                        <a:t>1</a:t>
                      </a:r>
                      <a:endParaRPr lang="en-US" sz="800" b="0" i="0" u="none" strike="noStrike">
                        <a:solidFill>
                          <a:srgbClr val="BFBFBF"/>
                        </a:solidFill>
                        <a:effectLst/>
                        <a:latin typeface="Calibri" panose="020F0502020204030204" pitchFamily="34" charset="0"/>
                      </a:endParaRPr>
                    </a:p>
                  </a:txBody>
                  <a:tcPr marL="72241" marR="3440" marT="3440" marB="0" anchor="b"/>
                </a:tc>
              </a:tr>
              <a:tr h="645779">
                <a:tc>
                  <a:txBody>
                    <a:bodyPr/>
                    <a:lstStyle/>
                    <a:p>
                      <a:pPr algn="l" fontAlgn="t"/>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r>
                        <a:rPr lang="en-US" sz="800" u="none" strike="noStrike">
                          <a:effectLst/>
                        </a:rPr>
                        <a:t>Hill Day Email update</a:t>
                      </a:r>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r>
                        <a:rPr lang="en-US" sz="800" u="none" strike="noStrike">
                          <a:effectLst/>
                        </a:rPr>
                        <a:t>Webinar: Telling Your Story</a:t>
                      </a:r>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r>
                        <a:rPr lang="en-US" sz="800" u="none" strike="noStrike">
                          <a:effectLst/>
                        </a:rPr>
                        <a:t>Strike force followup</a:t>
                      </a:r>
                      <a:endParaRPr lang="en-US" sz="800" b="0" i="0" u="none" strike="noStrike">
                        <a:solidFill>
                          <a:srgbClr val="404040"/>
                        </a:solidFill>
                        <a:effectLst/>
                        <a:latin typeface="Calibri" panose="020F0502020204030204" pitchFamily="34" charset="0"/>
                      </a:endParaRPr>
                    </a:p>
                  </a:txBody>
                  <a:tcPr marL="3440" marR="3440" marT="3440" marB="0"/>
                </a:tc>
                <a:tc>
                  <a:txBody>
                    <a:bodyPr/>
                    <a:lstStyle/>
                    <a:p>
                      <a:pPr algn="l" fontAlgn="t"/>
                      <a:endParaRPr lang="en-US" sz="800" b="0" i="0" u="none" strike="noStrike" dirty="0">
                        <a:solidFill>
                          <a:srgbClr val="404040"/>
                        </a:solidFill>
                        <a:effectLst/>
                        <a:latin typeface="Calibri" panose="020F0502020204030204" pitchFamily="34" charset="0"/>
                      </a:endParaRPr>
                    </a:p>
                  </a:txBody>
                  <a:tcPr marL="3440" marR="3440" marT="3440" marB="0"/>
                </a:tc>
              </a:tr>
            </a:tbl>
          </a:graphicData>
        </a:graphic>
      </p:graphicFrame>
    </p:spTree>
    <p:extLst>
      <p:ext uri="{BB962C8B-B14F-4D97-AF65-F5344CB8AC3E}">
        <p14:creationId xmlns:p14="http://schemas.microsoft.com/office/powerpoint/2010/main" val="12235095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SC Dra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Amputee Coalition Palette">
      <a:dk1>
        <a:sysClr val="windowText" lastClr="000000"/>
      </a:dk1>
      <a:lt1>
        <a:sysClr val="window" lastClr="FFFFFF"/>
      </a:lt1>
      <a:dk2>
        <a:srgbClr val="776441"/>
      </a:dk2>
      <a:lt2>
        <a:srgbClr val="B9B098"/>
      </a:lt2>
      <a:accent1>
        <a:srgbClr val="776441"/>
      </a:accent1>
      <a:accent2>
        <a:srgbClr val="FFD700"/>
      </a:accent2>
      <a:accent3>
        <a:srgbClr val="2F984A"/>
      </a:accent3>
      <a:accent4>
        <a:srgbClr val="F47721"/>
      </a:accent4>
      <a:accent5>
        <a:srgbClr val="00788A"/>
      </a:accent5>
      <a:accent6>
        <a:srgbClr val="6D276A"/>
      </a:accent6>
      <a:hlink>
        <a:srgbClr val="005984"/>
      </a:hlink>
      <a:folHlink>
        <a:srgbClr val="6D276A"/>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Amputee Coalition Palette">
      <a:dk1>
        <a:sysClr val="windowText" lastClr="000000"/>
      </a:dk1>
      <a:lt1>
        <a:sysClr val="window" lastClr="FFFFFF"/>
      </a:lt1>
      <a:dk2>
        <a:srgbClr val="776441"/>
      </a:dk2>
      <a:lt2>
        <a:srgbClr val="B9B098"/>
      </a:lt2>
      <a:accent1>
        <a:srgbClr val="776441"/>
      </a:accent1>
      <a:accent2>
        <a:srgbClr val="FFD700"/>
      </a:accent2>
      <a:accent3>
        <a:srgbClr val="2F984A"/>
      </a:accent3>
      <a:accent4>
        <a:srgbClr val="F47721"/>
      </a:accent4>
      <a:accent5>
        <a:srgbClr val="00788A"/>
      </a:accent5>
      <a:accent6>
        <a:srgbClr val="6D276A"/>
      </a:accent6>
      <a:hlink>
        <a:srgbClr val="005984"/>
      </a:hlink>
      <a:folHlink>
        <a:srgbClr val="6D276A"/>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BSC Draft</Template>
  <TotalTime>12281</TotalTime>
  <Words>946</Words>
  <Application>Microsoft Office PowerPoint</Application>
  <PresentationFormat>On-screen Show (4:3)</PresentationFormat>
  <Paragraphs>205</Paragraphs>
  <Slides>11</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Sylfaen</vt:lpstr>
      <vt:lpstr>Trebuchet MS</vt:lpstr>
      <vt:lpstr>BSC Draft</vt:lpstr>
      <vt:lpstr>Office Theme</vt:lpstr>
      <vt:lpstr>1_Office Theme</vt:lpstr>
      <vt:lpstr>AMPLIFY Yourself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Balanced Score Card</dc:title>
  <dc:creator>cfolta</dc:creator>
  <cp:lastModifiedBy>Karen Lundquist</cp:lastModifiedBy>
  <cp:revision>35</cp:revision>
  <dcterms:created xsi:type="dcterms:W3CDTF">2016-08-29T18:56:29Z</dcterms:created>
  <dcterms:modified xsi:type="dcterms:W3CDTF">2017-09-19T18:34:22Z</dcterms:modified>
</cp:coreProperties>
</file>